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mp4" ContentType="video/unknown"/>
  <Default Extension="mpg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91" r:id="rId3"/>
    <p:sldId id="306" r:id="rId4"/>
    <p:sldId id="263" r:id="rId5"/>
    <p:sldId id="298" r:id="rId6"/>
    <p:sldId id="307" r:id="rId7"/>
    <p:sldId id="308" r:id="rId8"/>
    <p:sldId id="309" r:id="rId9"/>
    <p:sldId id="277" r:id="rId10"/>
    <p:sldId id="301" r:id="rId11"/>
    <p:sldId id="299" r:id="rId12"/>
    <p:sldId id="300" r:id="rId13"/>
    <p:sldId id="268" r:id="rId14"/>
    <p:sldId id="269" r:id="rId15"/>
    <p:sldId id="281" r:id="rId16"/>
    <p:sldId id="302" r:id="rId17"/>
    <p:sldId id="282" r:id="rId18"/>
    <p:sldId id="278" r:id="rId19"/>
    <p:sldId id="279" r:id="rId20"/>
    <p:sldId id="259" r:id="rId21"/>
    <p:sldId id="260" r:id="rId22"/>
    <p:sldId id="261" r:id="rId23"/>
    <p:sldId id="283" r:id="rId24"/>
    <p:sldId id="285" r:id="rId25"/>
    <p:sldId id="305" r:id="rId26"/>
    <p:sldId id="311" r:id="rId27"/>
    <p:sldId id="310" r:id="rId28"/>
    <p:sldId id="276" r:id="rId29"/>
    <p:sldId id="294" r:id="rId30"/>
    <p:sldId id="293" r:id="rId31"/>
    <p:sldId id="284" r:id="rId32"/>
    <p:sldId id="286" r:id="rId33"/>
    <p:sldId id="312" r:id="rId34"/>
    <p:sldId id="264" r:id="rId35"/>
    <p:sldId id="304" r:id="rId36"/>
    <p:sldId id="270" r:id="rId37"/>
    <p:sldId id="271" r:id="rId38"/>
    <p:sldId id="265" r:id="rId39"/>
    <p:sldId id="266" r:id="rId40"/>
    <p:sldId id="272" r:id="rId41"/>
    <p:sldId id="273" r:id="rId42"/>
    <p:sldId id="297" r:id="rId43"/>
    <p:sldId id="288" r:id="rId44"/>
    <p:sldId id="287" r:id="rId45"/>
    <p:sldId id="295" r:id="rId46"/>
    <p:sldId id="292" r:id="rId47"/>
    <p:sldId id="289" r:id="rId48"/>
    <p:sldId id="296" r:id="rId49"/>
    <p:sldId id="290" r:id="rId50"/>
    <p:sldId id="303" r:id="rId51"/>
    <p:sldId id="267" r:id="rId52"/>
    <p:sldId id="274" r:id="rId53"/>
    <p:sldId id="275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314" autoAdjust="0"/>
    <p:restoredTop sz="82828" autoAdjust="0"/>
  </p:normalViewPr>
  <p:slideViewPr>
    <p:cSldViewPr snapToGrid="0" snapToObjects="1">
      <p:cViewPr varScale="1">
        <p:scale>
          <a:sx n="86" d="100"/>
          <a:sy n="86" d="100"/>
        </p:scale>
        <p:origin x="-8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C1578-2635-784F-9FA8-4D41853520D7}" type="datetimeFigureOut">
              <a:rPr lang="en-US" smtClean="0"/>
              <a:pPr/>
              <a:t>8/2/15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93C6B-BCD7-8048-83F8-6C0BECC894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327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0F10F-AC94-344D-99CC-E324782EE739}" type="datetimeFigureOut">
              <a:rPr lang="en-US" smtClean="0"/>
              <a:pPr/>
              <a:t>8/2/15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A2A2D-351C-854B-8E10-21B8E9DD15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415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8F5BB-10B8-0249-B6DE-B71BA598AAD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77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Observed luminosity function (solid line) and a simple prediction</a:t>
            </a:r>
          </a:p>
          <a:p>
            <a:endParaRPr lang="en-US" dirty="0" smtClean="0"/>
          </a:p>
          <a:p>
            <a:r>
              <a:rPr lang="en-US" dirty="0" smtClean="0"/>
              <a:t>for faint </a:t>
            </a:r>
            <a:r>
              <a:rPr lang="en-US" dirty="0" err="1" smtClean="0"/>
              <a:t>exo-Zodi</a:t>
            </a:r>
            <a:r>
              <a:rPr lang="en-US" dirty="0" smtClean="0"/>
              <a:t> for stars between 0 and 13 </a:t>
            </a:r>
            <a:r>
              <a:rPr lang="en-US" dirty="0" err="1" smtClean="0"/>
              <a:t>Gyr</a:t>
            </a:r>
            <a:r>
              <a:rPr lang="en-US" dirty="0" smtClean="0"/>
              <a:t> with a single realization of</a:t>
            </a:r>
          </a:p>
          <a:p>
            <a:endParaRPr lang="en-US" dirty="0" smtClean="0"/>
          </a:p>
          <a:p>
            <a:r>
              <a:rPr lang="en-US" dirty="0" smtClean="0"/>
              <a:t>the combined initially massive and random collision model shown in Fig. 7</a:t>
            </a:r>
          </a:p>
          <a:p>
            <a:endParaRPr lang="en-US" dirty="0" smtClean="0"/>
          </a:p>
          <a:p>
            <a:r>
              <a:rPr lang="en-US" dirty="0" smtClean="0"/>
              <a:t>(dashed line). The grey dotted lines show the limits for LBTI and WISE</a:t>
            </a:r>
          </a:p>
          <a:p>
            <a:endParaRPr lang="en-US" dirty="0" smtClean="0"/>
          </a:p>
          <a:p>
            <a:r>
              <a:rPr lang="en-US" dirty="0" smtClean="0"/>
              <a:t>sensitivity, as well as approximate levels for the Solar system Zodiacal</a:t>
            </a:r>
          </a:p>
          <a:p>
            <a:endParaRPr lang="en-US" dirty="0" smtClean="0"/>
          </a:p>
          <a:p>
            <a:r>
              <a:rPr lang="en-US" dirty="0" smtClean="0"/>
              <a:t>cloud and for which TPF-like missions will be compromised by </a:t>
            </a:r>
            <a:r>
              <a:rPr lang="en-US" dirty="0" err="1" smtClean="0"/>
              <a:t>exo-Zodi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The upper limit from the 23 star KIN survey is also shown (see the text).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8F5BB-10B8-0249-B6DE-B71BA598AAD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0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8F5BB-10B8-0249-B6DE-B71BA598AAD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0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8F5BB-10B8-0249-B6DE-B71BA598AAD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0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8F5BB-10B8-0249-B6DE-B71BA598AAD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0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60CEB-CA81-C148-B9B8-5839864E066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35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8F5BB-10B8-0249-B6DE-B71BA598AAD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0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8F5BB-10B8-0249-B6DE-B71BA598AAD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0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8F5BB-10B8-0249-B6DE-B71BA598AAD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0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Effective LBTI sky transmission map at 11.1 m, when observing eta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Crv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12:22 UT on February 12, 2014 (Julian date: 2456700.5214,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parallactic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angle: 30:3). North is up, East is to the left. The inner contour indicates the dust sublimation radius while the outer contours show regions outside which a given ratio of the disk total flux is emitted, assuming the same disk inclination and position angle as the outer belt. This shows that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signicant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fraction of the disk flux is actually not transmitted toward the null output of the interferometer.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A2A2D-351C-854B-8E10-21B8E9DD15B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34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8F5BB-10B8-0249-B6DE-B71BA598AAD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0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8F5BB-10B8-0249-B6DE-B71BA598AAD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0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8F5BB-10B8-0249-B6DE-B71BA598AAD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0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IR photometry can reveal the presence of an excess emission on top of the expected stellar </a:t>
            </a:r>
            <a:r>
              <a:rPr lang="en-US" sz="1800" dirty="0" err="1" smtClean="0"/>
              <a:t>photospheric</a:t>
            </a:r>
            <a:r>
              <a:rPr lang="en-US" sz="1800" dirty="0" smtClean="0"/>
              <a:t> flux. This requires high-accuracy photometry in the MIR i.e. generally done from space (e.g. Spitzer).</a:t>
            </a:r>
            <a:r>
              <a:rPr lang="en-US" sz="1800" baseline="0" dirty="0" smtClean="0"/>
              <a:t> The intrinsic accuracy of the instruments limits the sensitivity to </a:t>
            </a:r>
            <a:r>
              <a:rPr lang="en-US" sz="1800" baseline="0" dirty="0" err="1" smtClean="0"/>
              <a:t>exozodi</a:t>
            </a:r>
            <a:r>
              <a:rPr lang="en-US" sz="1800" baseline="0" dirty="0" smtClean="0"/>
              <a:t> disks to ~ 1000 X more luminous than the Solar System </a:t>
            </a:r>
            <a:r>
              <a:rPr lang="en-US" sz="1800" baseline="0" dirty="0" err="1" smtClean="0"/>
              <a:t>zodi</a:t>
            </a:r>
            <a:r>
              <a:rPr lang="en-US" sz="1800" baseline="0" dirty="0" smtClean="0"/>
              <a:t> cloud. Even with infinite accuracy of the photometry, the technique would still be limited to an accuracy of ~1% by the capability to predict the MIR stellar </a:t>
            </a:r>
            <a:r>
              <a:rPr lang="en-US" sz="1800" baseline="0" dirty="0" err="1" smtClean="0"/>
              <a:t>photospheric</a:t>
            </a:r>
            <a:r>
              <a:rPr lang="en-US" sz="1800" baseline="0" dirty="0" smtClean="0"/>
              <a:t> flux.</a:t>
            </a:r>
          </a:p>
          <a:p>
            <a:r>
              <a:rPr lang="en-US" sz="1800" baseline="0" dirty="0" smtClean="0"/>
              <a:t> </a:t>
            </a:r>
          </a:p>
          <a:p>
            <a:r>
              <a:rPr lang="en-US" sz="1800" baseline="0" dirty="0" smtClean="0"/>
              <a:t>HD72905 example:</a:t>
            </a:r>
          </a:p>
          <a:p>
            <a:r>
              <a:rPr lang="en-US" sz="1800" baseline="0" dirty="0" smtClean="0"/>
              <a:t>Bottom plot dashed lines are 2sigma uncertainties due to stellar </a:t>
            </a:r>
            <a:r>
              <a:rPr lang="en-US" sz="1800" baseline="0" dirty="0" err="1" smtClean="0"/>
              <a:t>photospheric</a:t>
            </a:r>
            <a:r>
              <a:rPr lang="en-US" sz="1800" baseline="0" dirty="0" smtClean="0"/>
              <a:t> model.</a:t>
            </a:r>
          </a:p>
          <a:p>
            <a:r>
              <a:rPr lang="en-US" sz="1800" baseline="0" dirty="0" err="1" smtClean="0"/>
              <a:t>Fdust</a:t>
            </a:r>
            <a:r>
              <a:rPr lang="en-US" sz="1800" baseline="0" dirty="0" smtClean="0"/>
              <a:t>/</a:t>
            </a:r>
            <a:r>
              <a:rPr lang="en-US" sz="1800" baseline="0" dirty="0" err="1" smtClean="0"/>
              <a:t>Fstar</a:t>
            </a:r>
            <a:r>
              <a:rPr lang="en-US" sz="1800" baseline="0" dirty="0" smtClean="0"/>
              <a:t> = 0.05 max</a:t>
            </a:r>
          </a:p>
          <a:p>
            <a:r>
              <a:rPr lang="en-US" sz="1800" baseline="0" dirty="0" err="1" smtClean="0"/>
              <a:t>Ldust</a:t>
            </a:r>
            <a:r>
              <a:rPr lang="en-US" sz="1800" baseline="0" dirty="0" smtClean="0"/>
              <a:t>/</a:t>
            </a:r>
            <a:r>
              <a:rPr lang="en-US" sz="1800" baseline="0" dirty="0" err="1" smtClean="0"/>
              <a:t>Lstar</a:t>
            </a:r>
            <a:r>
              <a:rPr lang="en-US" sz="1800" baseline="0" dirty="0" smtClean="0"/>
              <a:t> = 1e-4 =&gt; 1000z.</a:t>
            </a:r>
            <a:endParaRPr lang="en-US" sz="1800" baseline="0" dirty="0" smtClean="0">
              <a:solidFill>
                <a:srgbClr val="FF0000"/>
              </a:solidFill>
            </a:endParaRPr>
          </a:p>
          <a:p>
            <a:endParaRPr lang="en-US" sz="1800" baseline="0" dirty="0" smtClean="0">
              <a:solidFill>
                <a:srgbClr val="FF0000"/>
              </a:solidFill>
            </a:endParaRPr>
          </a:p>
          <a:p>
            <a:r>
              <a:rPr lang="en-US" sz="1800" dirty="0" smtClean="0"/>
              <a:t>Other Data Examples (</a:t>
            </a:r>
            <a:r>
              <a:rPr lang="en-US" sz="1800" dirty="0" err="1" smtClean="0"/>
              <a:t>Beichman</a:t>
            </a:r>
            <a:r>
              <a:rPr lang="en-US" sz="1800" dirty="0" smtClean="0"/>
              <a:t> 2006, Lawler 2009): </a:t>
            </a:r>
          </a:p>
          <a:p>
            <a:pPr lvl="1"/>
            <a:r>
              <a:rPr lang="en-US" sz="1800" dirty="0" smtClean="0"/>
              <a:t>Spitzer/MIPS 70um:  sensitive to excess 20-30% above star. </a:t>
            </a:r>
          </a:p>
          <a:p>
            <a:pPr lvl="1"/>
            <a:r>
              <a:rPr lang="en-US" sz="1800" dirty="0" smtClean="0"/>
              <a:t>Spitzer/MIPS 24um:  sensitive to excess 10% above star. 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Spitzer/IRS 8-13um:  sensitive to excess 1-3% above star. That is </a:t>
            </a:r>
            <a:r>
              <a:rPr lang="en-US" sz="1800" dirty="0" err="1" smtClean="0">
                <a:solidFill>
                  <a:srgbClr val="FF0000"/>
                </a:solidFill>
              </a:rPr>
              <a:t>σ</a:t>
            </a:r>
            <a:r>
              <a:rPr lang="en-US" sz="1800" dirty="0" smtClean="0">
                <a:solidFill>
                  <a:srgbClr val="FF0000"/>
                </a:solidFill>
              </a:rPr>
              <a:t>(</a:t>
            </a:r>
            <a:r>
              <a:rPr lang="en-US" sz="1800" dirty="0" err="1" smtClean="0">
                <a:solidFill>
                  <a:srgbClr val="FF0000"/>
                </a:solidFill>
              </a:rPr>
              <a:t>Fdust</a:t>
            </a:r>
            <a:r>
              <a:rPr lang="en-US" sz="1800" dirty="0" smtClean="0">
                <a:solidFill>
                  <a:srgbClr val="FF0000"/>
                </a:solidFill>
              </a:rPr>
              <a:t>/</a:t>
            </a:r>
            <a:r>
              <a:rPr lang="en-US" sz="1800" dirty="0" err="1" smtClean="0">
                <a:solidFill>
                  <a:srgbClr val="FF0000"/>
                </a:solidFill>
              </a:rPr>
              <a:t>Fstar</a:t>
            </a:r>
            <a:r>
              <a:rPr lang="en-US" sz="1800" dirty="0" smtClean="0">
                <a:solidFill>
                  <a:srgbClr val="FF0000"/>
                </a:solidFill>
              </a:rPr>
              <a:t>) = 0.01-0.03.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e.g. if all the excess came from dust at the thermal equilibrium radius for </a:t>
            </a:r>
            <a:r>
              <a:rPr lang="en-US" sz="1800" dirty="0" err="1" smtClean="0">
                <a:solidFill>
                  <a:srgbClr val="FF0000"/>
                </a:solidFill>
              </a:rPr>
              <a:t>Tdust</a:t>
            </a:r>
            <a:r>
              <a:rPr lang="en-US" sz="1800" dirty="0" smtClean="0">
                <a:solidFill>
                  <a:srgbClr val="FF0000"/>
                </a:solidFill>
              </a:rPr>
              <a:t>=367K (blackbody peak at 10um), these translate into </a:t>
            </a:r>
            <a:r>
              <a:rPr lang="en-US" sz="1800" dirty="0" err="1" smtClean="0">
                <a:solidFill>
                  <a:srgbClr val="FF0000"/>
                </a:solidFill>
              </a:rPr>
              <a:t>Ldust</a:t>
            </a:r>
            <a:r>
              <a:rPr lang="en-US" sz="1800" dirty="0" smtClean="0">
                <a:solidFill>
                  <a:srgbClr val="FF0000"/>
                </a:solidFill>
              </a:rPr>
              <a:t>/</a:t>
            </a:r>
            <a:r>
              <a:rPr lang="en-US" sz="1800" dirty="0" err="1" smtClean="0">
                <a:solidFill>
                  <a:srgbClr val="FF0000"/>
                </a:solidFill>
              </a:rPr>
              <a:t>Lstar</a:t>
            </a:r>
            <a:r>
              <a:rPr lang="en-US" sz="1800" dirty="0" smtClean="0">
                <a:solidFill>
                  <a:srgbClr val="FF0000"/>
                </a:solidFill>
              </a:rPr>
              <a:t> &lt; 1.0-1.5x10^-4, which is x1000-1500 the nominal Solar value.</a:t>
            </a:r>
          </a:p>
          <a:p>
            <a:pPr lvl="1"/>
            <a:endParaRPr lang="en-US" sz="1800" dirty="0" smtClean="0">
              <a:solidFill>
                <a:srgbClr val="FF0000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 smtClean="0"/>
              <a:t>The second way to detect </a:t>
            </a:r>
            <a:r>
              <a:rPr lang="en-US" sz="1800" baseline="0" dirty="0" err="1" smtClean="0"/>
              <a:t>exozodi</a:t>
            </a:r>
            <a:r>
              <a:rPr lang="en-US" sz="1800" baseline="0" dirty="0" smtClean="0"/>
              <a:t> disks overcomes this limitation by angularly separating the signal from the star from its surrounding disk.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 smtClean="0"/>
              <a:t>The required angular resolution can be achieved with IR interferometers.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 smtClean="0"/>
              <a:t>2 types are contributing to </a:t>
            </a:r>
            <a:r>
              <a:rPr lang="en-US" sz="1800" baseline="0" dirty="0" err="1" smtClean="0"/>
              <a:t>exozodi</a:t>
            </a:r>
            <a:r>
              <a:rPr lang="en-US" sz="1800" baseline="0" dirty="0" smtClean="0"/>
              <a:t> surveys: high-accuracy NIR interferometers (CHARA/FLOUR, VLTI/PIONIER) and MIR </a:t>
            </a:r>
            <a:r>
              <a:rPr lang="en-US" sz="1800" baseline="0" dirty="0" err="1" smtClean="0"/>
              <a:t>nullers</a:t>
            </a:r>
            <a:r>
              <a:rPr lang="en-US" sz="1800" baseline="0" dirty="0" smtClean="0"/>
              <a:t> (MMT/BLINC, KIN). </a:t>
            </a:r>
            <a:endParaRPr lang="en-US" sz="180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E07CE-A74B-6746-9231-6E5B7F106FB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1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b="1" dirty="0" smtClean="0">
                <a:solidFill>
                  <a:srgbClr val="000090"/>
                </a:solidFill>
                <a:latin typeface="Tahoma"/>
                <a:cs typeface="Tahoma"/>
              </a:rPr>
              <a:t>N-band fluxes: 1.3 – 4 </a:t>
            </a:r>
            <a:r>
              <a:rPr lang="en-US" sz="1200" b="1" dirty="0" err="1" smtClean="0">
                <a:solidFill>
                  <a:srgbClr val="000090"/>
                </a:solidFill>
                <a:latin typeface="Tahoma"/>
                <a:cs typeface="Tahoma"/>
              </a:rPr>
              <a:t>Jy</a:t>
            </a:r>
            <a:r>
              <a:rPr lang="en-US" sz="1200" b="1" dirty="0" smtClean="0">
                <a:solidFill>
                  <a:srgbClr val="000090"/>
                </a:solidFill>
                <a:latin typeface="Tahoma"/>
                <a:cs typeface="Tahoma"/>
              </a:rPr>
              <a:t> (except alp </a:t>
            </a:r>
            <a:r>
              <a:rPr lang="en-US" sz="1200" b="1" dirty="0" err="1" smtClean="0">
                <a:solidFill>
                  <a:srgbClr val="000090"/>
                </a:solidFill>
                <a:latin typeface="Tahoma"/>
                <a:cs typeface="Tahoma"/>
              </a:rPr>
              <a:t>Aql</a:t>
            </a:r>
            <a:r>
              <a:rPr lang="en-US" sz="1200" b="1" dirty="0" smtClean="0">
                <a:solidFill>
                  <a:srgbClr val="000090"/>
                </a:solidFill>
                <a:latin typeface="Tahoma"/>
                <a:cs typeface="Tahoma"/>
              </a:rPr>
              <a:t> = Altair 31 </a:t>
            </a:r>
            <a:r>
              <a:rPr lang="en-US" sz="1200" b="1" dirty="0" err="1" smtClean="0">
                <a:solidFill>
                  <a:srgbClr val="000090"/>
                </a:solidFill>
                <a:latin typeface="Tahoma"/>
                <a:cs typeface="Tahoma"/>
              </a:rPr>
              <a:t>Jy</a:t>
            </a:r>
            <a:r>
              <a:rPr lang="en-US" sz="1200" b="1" dirty="0" smtClean="0">
                <a:solidFill>
                  <a:srgbClr val="000090"/>
                </a:solidFill>
                <a:latin typeface="Tahoma"/>
                <a:cs typeface="Tahoma"/>
              </a:rPr>
              <a:t>).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Means: 3Lsun, d=10.5 pc, 3.7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Jy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. </a:t>
            </a:r>
            <a:endParaRPr lang="en-US" baseline="0" dirty="0" smtClean="0"/>
          </a:p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eta </a:t>
            </a:r>
            <a:r>
              <a:rPr lang="en-US" dirty="0" err="1" smtClean="0"/>
              <a:t>Crv</a:t>
            </a:r>
            <a:r>
              <a:rPr lang="en-US" dirty="0" smtClean="0"/>
              <a:t>: known to</a:t>
            </a:r>
            <a:r>
              <a:rPr lang="en-US" baseline="0" dirty="0" smtClean="0"/>
              <a:t> have high levels of CS dust (Spitzer/MIPS/IRS, VLTI/MIDI).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 </a:t>
            </a:r>
            <a:r>
              <a:rPr lang="en-US" baseline="0" dirty="0" err="1" smtClean="0"/>
              <a:t>gamm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Oph</a:t>
            </a:r>
            <a:r>
              <a:rPr lang="en-US" baseline="0" dirty="0" smtClean="0"/>
              <a:t>: known to have excess starting at 15um, and growing much larger at longer wavelengths. IR excess luminosity much larger than for eta </a:t>
            </a:r>
            <a:r>
              <a:rPr lang="en-US" baseline="0" dirty="0" err="1" smtClean="0"/>
              <a:t>Crv</a:t>
            </a:r>
            <a:r>
              <a:rPr lang="en-US" baseline="0" dirty="0" smtClean="0"/>
              <a:t>, but only marginal detection … very different </a:t>
            </a:r>
            <a:r>
              <a:rPr lang="en-US" baseline="0" dirty="0" err="1" smtClean="0"/>
              <a:t>zodi</a:t>
            </a:r>
            <a:r>
              <a:rPr lang="en-US" baseline="0" dirty="0" smtClean="0"/>
              <a:t> distributions??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 alp </a:t>
            </a:r>
            <a:r>
              <a:rPr lang="en-US" baseline="0" dirty="0" err="1" smtClean="0"/>
              <a:t>Aql</a:t>
            </a:r>
            <a:r>
              <a:rPr lang="en-US" baseline="0" dirty="0" smtClean="0"/>
              <a:t>: no previously known to have CS dust. Marginal detection, ~0.8% excess leak, would be undetectable by IRAS 12um, and no 8 um measurements have been made with Spitzer.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---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solidFill>
                  <a:srgbClr val="000090"/>
                </a:solidFill>
                <a:latin typeface="Tahoma"/>
                <a:cs typeface="Tahoma"/>
              </a:rPr>
              <a:t>Average error (160 </a:t>
            </a:r>
            <a:r>
              <a:rPr lang="en-US" sz="1200" b="0" dirty="0" err="1" smtClean="0">
                <a:solidFill>
                  <a:srgbClr val="000090"/>
                </a:solidFill>
                <a:latin typeface="Tahoma"/>
                <a:cs typeface="Tahoma"/>
              </a:rPr>
              <a:t>zodi</a:t>
            </a:r>
            <a:r>
              <a:rPr lang="en-US" sz="1200" b="0" dirty="0" smtClean="0">
                <a:solidFill>
                  <a:srgbClr val="000090"/>
                </a:solidFill>
                <a:latin typeface="Tahoma"/>
                <a:cs typeface="Tahoma"/>
              </a:rPr>
              <a:t>) is similar to non-detection </a:t>
            </a:r>
            <a:r>
              <a:rPr lang="en-US" sz="1200" b="0" dirty="0" err="1" smtClean="0">
                <a:solidFill>
                  <a:srgbClr val="000090"/>
                </a:solidFill>
                <a:latin typeface="Tahoma"/>
                <a:cs typeface="Tahoma"/>
              </a:rPr>
              <a:t>rms</a:t>
            </a:r>
            <a:r>
              <a:rPr lang="en-US" sz="1200" b="0" dirty="0" smtClean="0">
                <a:solidFill>
                  <a:srgbClr val="000090"/>
                </a:solidFill>
                <a:latin typeface="Tahoma"/>
                <a:cs typeface="Tahoma"/>
              </a:rPr>
              <a:t> (150 </a:t>
            </a:r>
            <a:r>
              <a:rPr lang="en-US" sz="1200" b="0" dirty="0" err="1" smtClean="0">
                <a:solidFill>
                  <a:srgbClr val="000090"/>
                </a:solidFill>
                <a:latin typeface="Tahoma"/>
                <a:cs typeface="Tahoma"/>
              </a:rPr>
              <a:t>zodi</a:t>
            </a:r>
            <a:r>
              <a:rPr lang="en-US" sz="1200" b="0" dirty="0" smtClean="0">
                <a:solidFill>
                  <a:srgbClr val="000090"/>
                </a:solidFill>
                <a:latin typeface="Tahoma"/>
                <a:cs typeface="Tahoma"/>
              </a:rPr>
              <a:t>)</a:t>
            </a:r>
            <a:r>
              <a:rPr lang="en-US" sz="1200" b="0" baseline="0" dirty="0" smtClean="0">
                <a:solidFill>
                  <a:srgbClr val="000090"/>
                </a:solidFill>
                <a:latin typeface="Tahoma"/>
                <a:cs typeface="Tahoma"/>
              </a:rPr>
              <a:t> =&gt; errors have been fairly assigned.</a:t>
            </a:r>
            <a:endParaRPr lang="en-US" sz="1200" b="0" dirty="0" smtClean="0">
              <a:solidFill>
                <a:srgbClr val="000090"/>
              </a:solidFill>
              <a:latin typeface="Tahoma"/>
              <a:cs typeface="Tahoma"/>
            </a:endParaRPr>
          </a:p>
          <a:p>
            <a:endParaRPr lang="en-US" b="0" dirty="0" smtClean="0"/>
          </a:p>
          <a:p>
            <a:r>
              <a:rPr lang="en-US" b="0" dirty="0" smtClean="0"/>
              <a:t>---</a:t>
            </a:r>
          </a:p>
          <a:p>
            <a:endParaRPr lang="en-US" b="0" dirty="0" smtClean="0"/>
          </a:p>
          <a:p>
            <a:r>
              <a:rPr lang="en-US" sz="1200" b="0" dirty="0" smtClean="0"/>
              <a:t>If these stars represent a population from the point of view of warm </a:t>
            </a:r>
            <a:r>
              <a:rPr lang="en-US" sz="1200" b="0" dirty="0" err="1" smtClean="0"/>
              <a:t>exozodi</a:t>
            </a:r>
            <a:r>
              <a:rPr lang="en-US" sz="1200" b="0" dirty="0" smtClean="0"/>
              <a:t> emission; and if the measurements are uncorrelated: </a:t>
            </a:r>
          </a:p>
          <a:p>
            <a:endParaRPr lang="en-US" sz="1200" b="0" dirty="0" smtClean="0"/>
          </a:p>
          <a:p>
            <a:r>
              <a:rPr lang="en-US" sz="1200" b="0" dirty="0" smtClean="0"/>
              <a:t>mean: </a:t>
            </a:r>
            <a:r>
              <a:rPr lang="en-US" sz="1200" b="0" dirty="0" smtClean="0">
                <a:solidFill>
                  <a:srgbClr val="FF0000"/>
                </a:solidFill>
              </a:rPr>
              <a:t>z = +2 ± 50</a:t>
            </a:r>
            <a:r>
              <a:rPr lang="en-US" sz="1200" b="0" dirty="0" smtClean="0"/>
              <a:t>.</a:t>
            </a:r>
          </a:p>
          <a:p>
            <a:r>
              <a:rPr lang="en-US" sz="1200" b="0" dirty="0" smtClean="0"/>
              <a:t>Mean </a:t>
            </a:r>
            <a:r>
              <a:rPr lang="en-US" sz="1200" b="0" dirty="0" err="1" smtClean="0"/>
              <a:t>exozodi</a:t>
            </a:r>
            <a:r>
              <a:rPr lang="en-US" sz="1200" b="0" dirty="0" smtClean="0"/>
              <a:t> level for the class: </a:t>
            </a:r>
            <a:r>
              <a:rPr lang="en-US" sz="1200" b="0" dirty="0" smtClean="0">
                <a:solidFill>
                  <a:srgbClr val="FF0000"/>
                </a:solidFill>
              </a:rPr>
              <a:t>&lt; 150 </a:t>
            </a:r>
            <a:r>
              <a:rPr lang="en-US" sz="1200" b="0" dirty="0" err="1" smtClean="0">
                <a:solidFill>
                  <a:srgbClr val="FF0000"/>
                </a:solidFill>
              </a:rPr>
              <a:t>zodi</a:t>
            </a:r>
            <a:r>
              <a:rPr lang="en-US" sz="1200" b="0" dirty="0" smtClean="0">
                <a:solidFill>
                  <a:srgbClr val="FF0000"/>
                </a:solidFill>
              </a:rPr>
              <a:t> (3σ)</a:t>
            </a:r>
            <a:r>
              <a:rPr lang="en-US" sz="1200" b="0" dirty="0" smtClean="0"/>
              <a:t>.</a:t>
            </a:r>
          </a:p>
          <a:p>
            <a:endParaRPr lang="en-US" b="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99.8% confidence if errors are Gaussian.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Conclusions insensitive to the shape and level of unknown underlying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exozodi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distribution.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C83B1-68F1-A840-BD19-9D4E218E3DDD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-111" charset="2"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 is now terminated for financial reasons, not technical or scientific.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E07CE-A74B-6746-9231-6E5B7F106FB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49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Observed luminosity function (solid line) and a simple prediction</a:t>
            </a:r>
          </a:p>
          <a:p>
            <a:endParaRPr lang="en-US" dirty="0" smtClean="0"/>
          </a:p>
          <a:p>
            <a:r>
              <a:rPr lang="en-US" dirty="0" smtClean="0"/>
              <a:t>for faint </a:t>
            </a:r>
            <a:r>
              <a:rPr lang="en-US" dirty="0" err="1" smtClean="0"/>
              <a:t>exo-Zodi</a:t>
            </a:r>
            <a:r>
              <a:rPr lang="en-US" dirty="0" smtClean="0"/>
              <a:t> for stars between 0 and 13 </a:t>
            </a:r>
            <a:r>
              <a:rPr lang="en-US" dirty="0" err="1" smtClean="0"/>
              <a:t>Gyr</a:t>
            </a:r>
            <a:r>
              <a:rPr lang="en-US" dirty="0" smtClean="0"/>
              <a:t> with a single realization of</a:t>
            </a:r>
          </a:p>
          <a:p>
            <a:endParaRPr lang="en-US" dirty="0" smtClean="0"/>
          </a:p>
          <a:p>
            <a:r>
              <a:rPr lang="en-US" dirty="0" smtClean="0"/>
              <a:t>the combined initially massive and random collision model shown in Fig. 7</a:t>
            </a:r>
          </a:p>
          <a:p>
            <a:endParaRPr lang="en-US" dirty="0" smtClean="0"/>
          </a:p>
          <a:p>
            <a:r>
              <a:rPr lang="en-US" dirty="0" smtClean="0"/>
              <a:t>(dashed line). The grey dotted lines show the limits for LBTI and WISE</a:t>
            </a:r>
          </a:p>
          <a:p>
            <a:endParaRPr lang="en-US" dirty="0" smtClean="0"/>
          </a:p>
          <a:p>
            <a:r>
              <a:rPr lang="en-US" dirty="0" smtClean="0"/>
              <a:t>sensitivity, as well as approximate levels for the Solar system Zodiacal</a:t>
            </a:r>
          </a:p>
          <a:p>
            <a:endParaRPr lang="en-US" dirty="0" smtClean="0"/>
          </a:p>
          <a:p>
            <a:r>
              <a:rPr lang="en-US" dirty="0" smtClean="0"/>
              <a:t>cloud and for which TPF-like missions will be compromised by </a:t>
            </a:r>
            <a:r>
              <a:rPr lang="en-US" dirty="0" err="1" smtClean="0"/>
              <a:t>exo-Zodi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The upper limit from the 23 star KIN survey is also shown (see the text).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8F5BB-10B8-0249-B6DE-B71BA598AAD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0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8F5BB-10B8-0249-B6DE-B71BA598AAD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0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8F5BB-10B8-0249-B6DE-B71BA598AAD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0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8F5BB-10B8-0249-B6DE-B71BA598AAD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0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20A3-8CDB-9B44-A161-22781D0AF738}" type="datetime1">
              <a:rPr lang="en-US" smtClean="0"/>
              <a:t>8/2/15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50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6606C-E470-8B42-B577-66BFB841EE94}" type="datetime1">
              <a:rPr lang="en-US" smtClean="0"/>
              <a:t>8/2/15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88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F541-6A3E-5B41-BCE6-880A401C8585}" type="datetime1">
              <a:rPr lang="en-US" smtClean="0"/>
              <a:t>8/2/15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32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875109" cy="803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lbti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08157" y="0"/>
            <a:ext cx="1044774" cy="938545"/>
          </a:xfrm>
          <a:prstGeom prst="rect">
            <a:avLst/>
          </a:prstGeom>
          <a:ln w="25400">
            <a:round/>
          </a:ln>
        </p:spPr>
      </p:pic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5"/>
          </a:xfrm>
          <a:prstGeom prst="rect">
            <a:avLst/>
          </a:prstGeom>
        </p:spPr>
        <p:txBody>
          <a:bodyPr/>
          <a:lstStyle>
            <a:lvl1pPr marL="0" marR="0" defTabSz="642915">
              <a:defRPr sz="59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uFillTx/>
              </a:defRPr>
            </a:pPr>
            <a:r>
              <a:rPr sz="5900" dirty="0">
                <a:uFill>
                  <a:solidFill/>
                </a:uFill>
              </a:rP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892969" y="1265797"/>
            <a:ext cx="7358063" cy="5380111"/>
          </a:xfrm>
          <a:prstGeom prst="rect">
            <a:avLst/>
          </a:prstGeom>
        </p:spPr>
        <p:txBody>
          <a:bodyPr lIns="35717" tIns="35717" rIns="35717" bIns="35717" anchor="ctr"/>
          <a:lstStyle>
            <a:lvl1pPr marL="589338" marR="0" indent="-401822" defTabSz="642915">
              <a:spcBef>
                <a:spcPts val="703"/>
              </a:spcBef>
              <a:buSzPct val="171000"/>
              <a:buFont typeface="Gill Sans"/>
              <a:defRPr sz="2500">
                <a:latin typeface="+mn-lt"/>
                <a:ea typeface="+mn-ea"/>
                <a:cs typeface="+mn-cs"/>
                <a:sym typeface="Gill Sans"/>
              </a:defRPr>
            </a:lvl1pPr>
            <a:lvl2pPr marL="901866" marR="0" indent="-401822" defTabSz="642915">
              <a:spcBef>
                <a:spcPts val="703"/>
              </a:spcBef>
              <a:buSzPct val="171000"/>
              <a:buFont typeface="Gill Sans"/>
              <a:buChar char="-"/>
              <a:defRPr sz="1700">
                <a:latin typeface="+mn-lt"/>
                <a:ea typeface="+mn-ea"/>
                <a:cs typeface="+mn-cs"/>
                <a:sym typeface="Gill Sans"/>
              </a:defRPr>
            </a:lvl2pPr>
            <a:lvl3pPr marL="1214394" marR="0" indent="-401822" defTabSz="642915">
              <a:spcBef>
                <a:spcPts val="703"/>
              </a:spcBef>
              <a:buSzPct val="171000"/>
              <a:buFont typeface="Gill Sans"/>
              <a:defRPr sz="1300">
                <a:latin typeface="+mn-lt"/>
                <a:ea typeface="+mn-ea"/>
                <a:cs typeface="+mn-cs"/>
                <a:sym typeface="Gill Sans"/>
              </a:defRPr>
            </a:lvl3pPr>
            <a:lvl4pPr marL="1526922" marR="0" indent="-401822" defTabSz="642915">
              <a:spcBef>
                <a:spcPts val="1687"/>
              </a:spcBef>
              <a:buSzPct val="171000"/>
              <a:buFont typeface="Gill Sans"/>
              <a:defRPr sz="1300">
                <a:latin typeface="+mn-lt"/>
                <a:ea typeface="+mn-ea"/>
                <a:cs typeface="+mn-cs"/>
                <a:sym typeface="Gill Sans"/>
              </a:defRPr>
            </a:lvl4pPr>
            <a:lvl5pPr marL="1839450" marR="0" indent="-401822" defTabSz="642915">
              <a:spcBef>
                <a:spcPts val="1687"/>
              </a:spcBef>
              <a:buSzPct val="171000"/>
              <a:buFont typeface="Gill Sans"/>
              <a:defRPr sz="8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uFillTx/>
              </a:defRPr>
            </a:pPr>
            <a:r>
              <a:rPr sz="2500" dirty="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1700" dirty="0">
                <a:uFill>
                  <a:solidFill/>
                </a:uFill>
              </a:rPr>
              <a:t>Body Level Two</a:t>
            </a:r>
          </a:p>
          <a:p>
            <a:pPr lvl="2">
              <a:defRPr>
                <a:uFillTx/>
              </a:defRPr>
            </a:pPr>
            <a:r>
              <a:rPr dirty="0">
                <a:uFill>
                  <a:solidFill/>
                </a:uFill>
              </a:rPr>
              <a:t>Body Level Three</a:t>
            </a:r>
          </a:p>
          <a:p>
            <a:pPr lvl="3">
              <a:defRPr>
                <a:uFillTx/>
              </a:defRPr>
            </a:pPr>
            <a:r>
              <a:rPr dirty="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800" dirty="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4424660" y="6527601"/>
            <a:ext cx="294680" cy="321469"/>
          </a:xfrm>
          <a:prstGeom prst="rect">
            <a:avLst/>
          </a:prstGeom>
        </p:spPr>
        <p:txBody>
          <a:bodyPr/>
          <a:lstStyle>
            <a:lvl1pPr defTabSz="410751">
              <a:defRPr sz="1700" i="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C3600-D0C6-5840-9659-62251E4EDCF8}" type="datetime1">
              <a:rPr lang="en-US" smtClean="0"/>
              <a:t>8/2/15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4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375B-C7BC-0444-91BA-3507ACCF9F5B}" type="datetime1">
              <a:rPr lang="en-US" smtClean="0"/>
              <a:t>8/2/15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25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57E1-BE71-F545-A711-3A47F31FE083}" type="datetime1">
              <a:rPr lang="en-US" smtClean="0"/>
              <a:t>8/2/15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9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85BD-32ED-0148-95FB-229144915AF4}" type="datetime1">
              <a:rPr lang="en-US" smtClean="0"/>
              <a:t>8/2/15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26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C65C-5CA1-1440-8C5E-B81D82D083ED}" type="datetime1">
              <a:rPr lang="en-US" smtClean="0"/>
              <a:t>8/2/15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7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D8818-4C23-5642-ACE2-3178EDF83A83}" type="datetime1">
              <a:rPr lang="en-US" smtClean="0"/>
              <a:t>8/2/15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6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1D99A-1E32-8642-BD36-EAE79D8CD704}" type="datetime1">
              <a:rPr lang="en-US" smtClean="0"/>
              <a:t>8/2/15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43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FB3B6-6EAE-BD4D-AB01-5298B91A371E}" type="datetime1">
              <a:rPr lang="en-US" smtClean="0"/>
              <a:t>8/2/15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17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97E69-7830-414C-9E1B-31EBEF614A52}" type="datetime1">
              <a:rPr lang="en-US" smtClean="0"/>
              <a:t>8/2/15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F26A-C6DC-F24F-8CC0-49075FC118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"/>
          <p:cNvPicPr>
            <a:picLocks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5109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156" y="0"/>
            <a:ext cx="1044773" cy="93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12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5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9.png"/><Relationship Id="rId7" Type="http://schemas.openxmlformats.org/officeDocument/2006/relationships/image" Target="../media/image40.emf"/><Relationship Id="rId1" Type="http://schemas.microsoft.com/office/2007/relationships/media" Target="file://localhost/Users/wdanchi/Desktop/LBTI-HOSTS/LBTI-SPIE.ppt_media/2micronphasesensing_DivX-1.mov" TargetMode="External"/><Relationship Id="rId2" Type="http://schemas.openxmlformats.org/officeDocument/2006/relationships/video" Target="file://localhost/Users/wdanchi/Desktop/LBTI-HOSTS/LBTI-SPIE.ppt_media/2micronphasesensing_DivX-1.mov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30.jpeg"/><Relationship Id="rId5" Type="http://schemas.openxmlformats.org/officeDocument/2006/relationships/image" Target="../media/image45.png"/><Relationship Id="rId6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399"/>
            <a:ext cx="7772400" cy="3610413"/>
          </a:xfrm>
        </p:spPr>
        <p:txBody>
          <a:bodyPr>
            <a:normAutofit/>
          </a:bodyPr>
          <a:lstStyle/>
          <a:p>
            <a:r>
              <a:rPr lang="en-US" dirty="0"/>
              <a:t>Determining the amount of warm zodiacal dust in the habitable zones of nearby </a:t>
            </a:r>
            <a:r>
              <a:rPr lang="en-US" dirty="0" smtClean="0"/>
              <a:t>solar-type stars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270813"/>
            <a:ext cx="77724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W. C. Danchi, NASA/GSFC</a:t>
            </a:r>
          </a:p>
          <a:p>
            <a:r>
              <a:rPr lang="en-US" dirty="0" smtClean="0"/>
              <a:t>2 August  2015</a:t>
            </a:r>
          </a:p>
          <a:p>
            <a:r>
              <a:rPr lang="en-US" dirty="0" smtClean="0"/>
              <a:t>Townes Symposium, Berkeley, CA </a:t>
            </a:r>
          </a:p>
        </p:txBody>
      </p:sp>
    </p:spTree>
    <p:extLst>
      <p:ext uri="{BB962C8B-B14F-4D97-AF65-F5344CB8AC3E}">
        <p14:creationId xmlns:p14="http://schemas.microsoft.com/office/powerpoint/2010/main" val="455984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88375"/>
            <a:ext cx="8229601" cy="656695"/>
          </a:xfrm>
        </p:spPr>
        <p:txBody>
          <a:bodyPr>
            <a:noAutofit/>
          </a:bodyPr>
          <a:lstStyle/>
          <a:p>
            <a:r>
              <a:rPr lang="en-US" dirty="0" err="1" smtClean="0"/>
              <a:t>Exozodis</a:t>
            </a:r>
            <a:r>
              <a:rPr lang="en-US" dirty="0" smtClean="0"/>
              <a:t> are difficult to detect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823661"/>
            <a:ext cx="56049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ahoma"/>
                <a:cs typeface="Tahoma"/>
              </a:rPr>
              <a:t>The dust emission is faint and close to the star.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ahoma"/>
                <a:cs typeface="Tahoma"/>
              </a:rPr>
              <a:t>Unresolved photometry is the most common method.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ahoma"/>
                <a:cs typeface="Tahoma"/>
              </a:rPr>
              <a:t>Even with infinite photometric accuracy, limited to ~</a:t>
            </a:r>
            <a:r>
              <a:rPr lang="en-US" sz="2000" dirty="0" smtClean="0">
                <a:solidFill>
                  <a:srgbClr val="000090"/>
                </a:solidFill>
                <a:latin typeface="Tahoma"/>
                <a:cs typeface="Tahoma"/>
                <a:sym typeface="Zapf Dingbats"/>
              </a:rPr>
              <a:t>1% </a:t>
            </a:r>
            <a:r>
              <a:rPr lang="en-US" sz="2000" dirty="0" smtClean="0">
                <a:solidFill>
                  <a:srgbClr val="000090"/>
                </a:solidFill>
                <a:latin typeface="Tahoma"/>
                <a:cs typeface="Tahoma"/>
              </a:rPr>
              <a:t>best case relative photometry by ability to predict the stellar MIR flux (~300 </a:t>
            </a:r>
            <a:r>
              <a:rPr lang="en-US" sz="2000" dirty="0" err="1" smtClean="0">
                <a:solidFill>
                  <a:srgbClr val="000090"/>
                </a:solidFill>
                <a:latin typeface="Tahoma"/>
                <a:cs typeface="Tahoma"/>
              </a:rPr>
              <a:t>zodi</a:t>
            </a:r>
            <a:r>
              <a:rPr lang="en-US" sz="2000" dirty="0" smtClean="0">
                <a:solidFill>
                  <a:srgbClr val="000090"/>
                </a:solidFill>
                <a:latin typeface="Tahoma"/>
                <a:cs typeface="Tahoma"/>
              </a:rPr>
              <a:t>, 1σ).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5B866-3D53-5442-838B-33D68EC5096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69525" y="3330188"/>
            <a:ext cx="6267419" cy="656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0000"/>
                </a:solidFill>
                <a:latin typeface="Tahoma"/>
                <a:cs typeface="Tahoma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Tahoma"/>
                <a:cs typeface="Tahoma"/>
              </a:rPr>
              <a:t>nterferometry helps</a:t>
            </a:r>
            <a:endParaRPr lang="en-US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977317"/>
            <a:ext cx="63748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ahoma"/>
                <a:cs typeface="Tahoma"/>
              </a:rPr>
              <a:t>Spatially separate the signal from the star and the surrounding disk.</a:t>
            </a:r>
            <a:endParaRPr lang="en-US" sz="2000" dirty="0">
              <a:solidFill>
                <a:srgbClr val="000090"/>
              </a:solidFill>
              <a:latin typeface="Tahoma"/>
              <a:cs typeface="Tahom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ahoma"/>
                <a:cs typeface="Tahoma"/>
              </a:rPr>
              <a:t>2 main methods: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ahoma"/>
                <a:cs typeface="Tahoma"/>
              </a:rPr>
              <a:t>NIR high-accuracy visibility 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Tahoma"/>
                <a:cs typeface="Tahoma"/>
              </a:rPr>
              <a:t>	</a:t>
            </a:r>
            <a:r>
              <a:rPr lang="en-US" sz="2000" dirty="0" smtClean="0">
                <a:solidFill>
                  <a:srgbClr val="000090"/>
                </a:solidFill>
                <a:latin typeface="Tahoma"/>
                <a:cs typeface="Tahoma"/>
              </a:rPr>
              <a:t>(CHARA/FLOUR, VLTI/PIONIER).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008000"/>
                </a:solidFill>
                <a:latin typeface="Tahoma"/>
                <a:cs typeface="Tahoma"/>
              </a:rPr>
              <a:t>MIR Nulling (MMT/BLINC,</a:t>
            </a:r>
            <a:r>
              <a:rPr lang="en-US" sz="2000" dirty="0">
                <a:solidFill>
                  <a:srgbClr val="008000"/>
                </a:solidFill>
                <a:latin typeface="Tahoma"/>
                <a:cs typeface="Tahoma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Tahoma"/>
                <a:cs typeface="Tahoma"/>
              </a:rPr>
              <a:t>KIN, LBTI).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ahoma"/>
                <a:cs typeface="Tahoma"/>
              </a:rPr>
              <a:t>Free of modeling assumptions on the stellar spectrum.</a:t>
            </a:r>
            <a:endParaRPr lang="en-US" sz="2000" dirty="0">
              <a:solidFill>
                <a:srgbClr val="000090"/>
              </a:solidFill>
              <a:latin typeface="Tahoma"/>
              <a:cs typeface="Tahoma"/>
            </a:endParaRPr>
          </a:p>
        </p:txBody>
      </p:sp>
      <p:pic>
        <p:nvPicPr>
          <p:cNvPr id="16" name="Picture 15" descr="irs_spectru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81"/>
          <a:stretch/>
        </p:blipFill>
        <p:spPr>
          <a:xfrm>
            <a:off x="5573883" y="2455343"/>
            <a:ext cx="3536245" cy="1016000"/>
          </a:xfrm>
          <a:prstGeom prst="rect">
            <a:avLst/>
          </a:prstGeom>
        </p:spPr>
      </p:pic>
      <p:pic>
        <p:nvPicPr>
          <p:cNvPr id="17" name="Picture 16" descr="irs_spectru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65"/>
          <a:stretch/>
        </p:blipFill>
        <p:spPr>
          <a:xfrm>
            <a:off x="5523084" y="1225835"/>
            <a:ext cx="3536245" cy="10770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604924" y="839571"/>
            <a:ext cx="34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6600"/>
                </a:solidFill>
              </a:rPr>
              <a:t>Spitzer/IRS – </a:t>
            </a:r>
            <a:r>
              <a:rPr lang="en-US" b="1" i="1" dirty="0" err="1" smtClean="0">
                <a:solidFill>
                  <a:srgbClr val="FF6600"/>
                </a:solidFill>
              </a:rPr>
              <a:t>Beichman</a:t>
            </a:r>
            <a:r>
              <a:rPr lang="en-US" b="1" i="1" dirty="0" smtClean="0">
                <a:solidFill>
                  <a:srgbClr val="FF6600"/>
                </a:solidFill>
              </a:rPr>
              <a:t> et al. 2006</a:t>
            </a:r>
            <a:endParaRPr lang="en-US" b="1" i="1" dirty="0">
              <a:solidFill>
                <a:srgbClr val="FF66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74886" y="4444084"/>
            <a:ext cx="2769117" cy="2433265"/>
            <a:chOff x="2520043" y="1549400"/>
            <a:chExt cx="4160673" cy="4074886"/>
          </a:xfrm>
        </p:grpSpPr>
        <p:pic>
          <p:nvPicPr>
            <p:cNvPr id="6" name="Picture 5" descr="kin_frin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562937" y="1506506"/>
              <a:ext cx="4074886" cy="4160673"/>
            </a:xfrm>
            <a:prstGeom prst="rect">
              <a:avLst/>
            </a:prstGeom>
          </p:spPr>
        </p:pic>
        <p:sp>
          <p:nvSpPr>
            <p:cNvPr id="7" name="5-Point Star 6"/>
            <p:cNvSpPr/>
            <p:nvPr/>
          </p:nvSpPr>
          <p:spPr>
            <a:xfrm>
              <a:off x="4571999" y="3302000"/>
              <a:ext cx="326572" cy="290286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19473986">
              <a:off x="4336141" y="2576286"/>
              <a:ext cx="743857" cy="1705428"/>
            </a:xfrm>
            <a:prstGeom prst="ellipse">
              <a:avLst/>
            </a:prstGeom>
            <a:noFill/>
            <a:ln w="762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1599" y="6497461"/>
            <a:ext cx="655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smtClean="0">
                <a:solidFill>
                  <a:srgbClr val="FF6600"/>
                </a:solidFill>
              </a:rPr>
              <a:t>See refs. by: Ciardi, </a:t>
            </a:r>
            <a:r>
              <a:rPr lang="en-US" sz="1100" b="1" i="1" dirty="0" err="1" smtClean="0">
                <a:solidFill>
                  <a:srgbClr val="FF6600"/>
                </a:solidFill>
              </a:rPr>
              <a:t>Absil</a:t>
            </a:r>
            <a:r>
              <a:rPr lang="en-US" sz="1100" b="1" i="1" dirty="0" smtClean="0">
                <a:solidFill>
                  <a:srgbClr val="FF6600"/>
                </a:solidFill>
              </a:rPr>
              <a:t>, Di </a:t>
            </a:r>
            <a:r>
              <a:rPr lang="en-US" sz="1100" b="1" i="1" dirty="0" err="1" smtClean="0">
                <a:solidFill>
                  <a:srgbClr val="FF6600"/>
                </a:solidFill>
              </a:rPr>
              <a:t>Folco</a:t>
            </a:r>
            <a:r>
              <a:rPr lang="en-US" sz="1100" b="1" i="1" dirty="0" smtClean="0">
                <a:solidFill>
                  <a:srgbClr val="FF6600"/>
                </a:solidFill>
              </a:rPr>
              <a:t>, </a:t>
            </a:r>
            <a:r>
              <a:rPr lang="en-US" sz="1100" b="1" i="1" dirty="0" err="1" smtClean="0">
                <a:solidFill>
                  <a:srgbClr val="FF6600"/>
                </a:solidFill>
              </a:rPr>
              <a:t>Defrere</a:t>
            </a:r>
            <a:r>
              <a:rPr lang="en-US" sz="1100" b="1" i="1" dirty="0" smtClean="0">
                <a:solidFill>
                  <a:srgbClr val="FF6600"/>
                </a:solidFill>
              </a:rPr>
              <a:t>,  Smith, </a:t>
            </a:r>
            <a:r>
              <a:rPr lang="en-US" sz="1100" b="1" i="1" dirty="0" err="1" smtClean="0">
                <a:solidFill>
                  <a:srgbClr val="FF6600"/>
                </a:solidFill>
              </a:rPr>
              <a:t>Akeson</a:t>
            </a:r>
            <a:r>
              <a:rPr lang="en-US" sz="1100" b="1" i="1" dirty="0" smtClean="0">
                <a:solidFill>
                  <a:srgbClr val="FF6600"/>
                </a:solidFill>
              </a:rPr>
              <a:t>, Liu, Stock, Stark, Millan-Gabet, </a:t>
            </a:r>
            <a:r>
              <a:rPr lang="en-US" sz="1100" b="1" i="1" dirty="0" err="1" smtClean="0">
                <a:solidFill>
                  <a:srgbClr val="FF6600"/>
                </a:solidFill>
              </a:rPr>
              <a:t>Mennesson</a:t>
            </a:r>
            <a:r>
              <a:rPr lang="en-US" sz="1100" b="1" i="1" dirty="0" smtClean="0">
                <a:solidFill>
                  <a:srgbClr val="FF6600"/>
                </a:solidFill>
              </a:rPr>
              <a:t> </a:t>
            </a:r>
            <a:r>
              <a:rPr lang="en-US" sz="1100" b="1" i="1" dirty="0" err="1" smtClean="0">
                <a:solidFill>
                  <a:srgbClr val="FF6600"/>
                </a:solidFill>
              </a:rPr>
              <a:t>etc</a:t>
            </a:r>
            <a:r>
              <a:rPr lang="en-US" sz="1100" b="1" i="1" dirty="0" smtClean="0">
                <a:solidFill>
                  <a:srgbClr val="FF6600"/>
                </a:solidFill>
              </a:rPr>
              <a:t> … </a:t>
            </a:r>
            <a:endParaRPr lang="en-US" sz="1100" b="1" i="1" dirty="0">
              <a:solidFill>
                <a:srgbClr val="FF66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740556" y="2946400"/>
            <a:ext cx="472111" cy="52494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40556" y="3407189"/>
            <a:ext cx="1241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FF6600"/>
                </a:solidFill>
              </a:rPr>
              <a:t>2σ stellar model uncertainty</a:t>
            </a:r>
            <a:endParaRPr lang="en-US" sz="1200" b="1" i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25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00"/>
                </a:solidFill>
                <a:ea typeface="ＭＳ Ｐゴシック" pitchFamily="-111" charset="-128"/>
              </a:rPr>
              <a:t>Analysis of s</a:t>
            </a:r>
            <a:r>
              <a:rPr lang="en-US" sz="3600" dirty="0" smtClean="0">
                <a:solidFill>
                  <a:srgbClr val="000000"/>
                </a:solidFill>
                <a:ea typeface="ＭＳ Ｐゴシック" pitchFamily="-111" charset="-128"/>
              </a:rPr>
              <a:t>tars </a:t>
            </a:r>
            <a:r>
              <a:rPr lang="en-US" sz="3600" dirty="0">
                <a:solidFill>
                  <a:srgbClr val="000000"/>
                </a:solidFill>
                <a:ea typeface="ＭＳ Ｐゴシック" pitchFamily="-111" charset="-128"/>
              </a:rPr>
              <a:t>with a priori </a:t>
            </a:r>
            <a:r>
              <a:rPr lang="en-US" sz="3600" dirty="0" smtClean="0">
                <a:solidFill>
                  <a:srgbClr val="000000"/>
                </a:solidFill>
                <a:ea typeface="ＭＳ Ｐゴシック" pitchFamily="-111" charset="-128"/>
              </a:rPr>
              <a:t>no </a:t>
            </a:r>
            <a:r>
              <a:rPr lang="en-US" sz="3600" dirty="0">
                <a:solidFill>
                  <a:srgbClr val="000000"/>
                </a:solidFill>
                <a:ea typeface="ＭＳ Ｐゴシック" pitchFamily="-111" charset="-128"/>
              </a:rPr>
              <a:t>d</a:t>
            </a:r>
            <a:r>
              <a:rPr lang="en-US" sz="3600" dirty="0" smtClean="0">
                <a:solidFill>
                  <a:srgbClr val="000000"/>
                </a:solidFill>
                <a:ea typeface="ＭＳ Ｐゴシック" pitchFamily="-111" charset="-128"/>
              </a:rPr>
              <a:t>ust </a:t>
            </a:r>
            <a:r>
              <a:rPr lang="en-US" sz="3600" dirty="0">
                <a:solidFill>
                  <a:srgbClr val="800000"/>
                </a:solidFill>
                <a:ea typeface="ＭＳ Ｐゴシック" pitchFamily="-111" charset="-128"/>
              </a:rPr>
              <a:t/>
            </a:r>
            <a:br>
              <a:rPr lang="en-US" sz="3600" dirty="0">
                <a:solidFill>
                  <a:srgbClr val="800000"/>
                </a:solidFill>
                <a:ea typeface="ＭＳ Ｐゴシック" pitchFamily="-111" charset="-128"/>
              </a:rPr>
            </a:br>
            <a:r>
              <a:rPr lang="en-US" sz="2000" i="1" dirty="0">
                <a:solidFill>
                  <a:srgbClr val="FF6600"/>
                </a:solidFill>
                <a:ea typeface="ＭＳ Ｐゴシック" pitchFamily="-111" charset="-128"/>
              </a:rPr>
              <a:t>(Millan-Gabet, </a:t>
            </a:r>
            <a:r>
              <a:rPr lang="en-US" sz="2000" i="1" dirty="0" err="1">
                <a:solidFill>
                  <a:srgbClr val="FF6600"/>
                </a:solidFill>
                <a:ea typeface="ＭＳ Ｐゴシック" pitchFamily="-111" charset="-128"/>
              </a:rPr>
              <a:t>Serabyn</a:t>
            </a:r>
            <a:r>
              <a:rPr lang="en-US" sz="2000" i="1" dirty="0">
                <a:solidFill>
                  <a:srgbClr val="FF6600"/>
                </a:solidFill>
                <a:ea typeface="ＭＳ Ｐゴシック" pitchFamily="-111" charset="-128"/>
              </a:rPr>
              <a:t>, </a:t>
            </a:r>
            <a:r>
              <a:rPr lang="en-US" sz="2000" i="1" dirty="0" err="1">
                <a:solidFill>
                  <a:srgbClr val="FF6600"/>
                </a:solidFill>
                <a:ea typeface="ＭＳ Ｐゴシック" pitchFamily="-111" charset="-128"/>
              </a:rPr>
              <a:t>Mennesson</a:t>
            </a:r>
            <a:r>
              <a:rPr lang="en-US" sz="2000" i="1" dirty="0">
                <a:solidFill>
                  <a:srgbClr val="FF6600"/>
                </a:solidFill>
                <a:ea typeface="ＭＳ Ｐゴシック" pitchFamily="-111" charset="-128"/>
              </a:rPr>
              <a:t> et al. 2011)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2" y="1278468"/>
            <a:ext cx="8991600" cy="1888065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ea typeface="ＭＳ Ｐゴシック" pitchFamily="-111" charset="-128"/>
                <a:cs typeface="ＭＳ Ｐゴシック" pitchFamily="-111" charset="-128"/>
              </a:rPr>
              <a:t>23 FGK stars.</a:t>
            </a:r>
          </a:p>
          <a:p>
            <a:r>
              <a:rPr lang="en-US" sz="2000" dirty="0" smtClean="0">
                <a:solidFill>
                  <a:srgbClr val="000090"/>
                </a:solidFill>
                <a:ea typeface="ＭＳ Ｐゴシック" pitchFamily="-111" charset="-128"/>
                <a:cs typeface="ＭＳ Ｐゴシック" pitchFamily="-111" charset="-128"/>
              </a:rPr>
              <a:t>Only </a:t>
            </a:r>
            <a:r>
              <a:rPr lang="en-US" sz="2000" dirty="0">
                <a:solidFill>
                  <a:srgbClr val="000090"/>
                </a:solidFill>
                <a:ea typeface="ＭＳ Ｐゴシック" pitchFamily="-111" charset="-128"/>
                <a:cs typeface="ＭＳ Ｐゴシック" pitchFamily="-111" charset="-128"/>
              </a:rPr>
              <a:t>one </a:t>
            </a:r>
            <a:r>
              <a:rPr lang="en-US" sz="2000" dirty="0" smtClean="0">
                <a:solidFill>
                  <a:srgbClr val="000090"/>
                </a:solidFill>
                <a:ea typeface="ＭＳ Ｐゴシック" pitchFamily="-111" charset="-128"/>
                <a:cs typeface="ＭＳ Ｐゴシック" pitchFamily="-111" charset="-128"/>
              </a:rPr>
              <a:t>shows </a:t>
            </a:r>
            <a:r>
              <a:rPr lang="en-US" sz="2000" dirty="0">
                <a:solidFill>
                  <a:srgbClr val="000090"/>
                </a:solidFill>
                <a:ea typeface="ＭＳ Ｐゴシック" pitchFamily="-111" charset="-128"/>
                <a:cs typeface="ＭＳ Ｐゴシック" pitchFamily="-111" charset="-128"/>
              </a:rPr>
              <a:t>dust at marginal detection level (</a:t>
            </a:r>
            <a:r>
              <a:rPr lang="en-US" sz="2000" dirty="0" smtClean="0">
                <a:solidFill>
                  <a:srgbClr val="000090"/>
                </a:solidFill>
                <a:ea typeface="ＭＳ Ｐゴシック" pitchFamily="-111" charset="-128"/>
                <a:cs typeface="ＭＳ Ｐゴシック" pitchFamily="-111" charset="-128"/>
              </a:rPr>
              <a:t>Altair – but later, NIR excess also detected by CHARA).     </a:t>
            </a:r>
          </a:p>
          <a:p>
            <a:r>
              <a:rPr lang="en-US" sz="2000" dirty="0" smtClean="0">
                <a:solidFill>
                  <a:srgbClr val="000090"/>
                </a:solidFill>
                <a:ea typeface="ＭＳ Ｐゴシック" pitchFamily="-111" charset="-128"/>
                <a:cs typeface="ＭＳ Ｐゴシック" pitchFamily="-111" charset="-128"/>
              </a:rPr>
              <a:t>Mean 3σ upper limit =   570 </a:t>
            </a:r>
            <a:r>
              <a:rPr lang="en-US" sz="2000" dirty="0" err="1" smtClean="0">
                <a:solidFill>
                  <a:srgbClr val="000090"/>
                </a:solidFill>
                <a:ea typeface="ＭＳ Ｐゴシック" pitchFamily="-111" charset="-128"/>
                <a:cs typeface="ＭＳ Ｐゴシック" pitchFamily="-111" charset="-128"/>
              </a:rPr>
              <a:t>zodi</a:t>
            </a:r>
            <a:r>
              <a:rPr lang="en-US" sz="2000" dirty="0" smtClean="0">
                <a:solidFill>
                  <a:srgbClr val="000090"/>
                </a:solidFill>
                <a:ea typeface="ＭＳ Ｐゴシック" pitchFamily="-111" charset="-128"/>
                <a:cs typeface="ＭＳ Ｐゴシック" pitchFamily="-111" charset="-128"/>
              </a:rPr>
              <a:t>.   </a:t>
            </a:r>
            <a:endParaRPr lang="en-US" sz="2000" dirty="0">
              <a:solidFill>
                <a:srgbClr val="000090"/>
              </a:solidFill>
              <a:ea typeface="ＭＳ Ｐゴシック" pitchFamily="-111" charset="-128"/>
              <a:cs typeface="ＭＳ Ｐゴシック" pitchFamily="-111" charset="-128"/>
            </a:endParaRPr>
          </a:p>
          <a:p>
            <a:r>
              <a:rPr lang="en-US" sz="2000" dirty="0" smtClean="0">
                <a:solidFill>
                  <a:srgbClr val="000090"/>
                </a:solidFill>
                <a:ea typeface="ＭＳ Ｐゴシック" pitchFamily="-111" charset="-128"/>
                <a:cs typeface="ＭＳ Ｐゴシック" pitchFamily="-111" charset="-128"/>
              </a:rPr>
              <a:t>Population analysis: 3σ upper limit for the class = 150 </a:t>
            </a:r>
            <a:r>
              <a:rPr lang="en-US" sz="2000" dirty="0" err="1" smtClean="0">
                <a:solidFill>
                  <a:srgbClr val="000090"/>
                </a:solidFill>
                <a:ea typeface="ＭＳ Ｐゴシック" pitchFamily="-111" charset="-128"/>
                <a:cs typeface="ＭＳ Ｐゴシック" pitchFamily="-111" charset="-128"/>
              </a:rPr>
              <a:t>zodi</a:t>
            </a:r>
            <a:r>
              <a:rPr lang="en-US" sz="2000" dirty="0" smtClean="0">
                <a:solidFill>
                  <a:srgbClr val="000090"/>
                </a:solidFill>
                <a:ea typeface="ＭＳ Ｐゴシック" pitchFamily="-111" charset="-128"/>
                <a:cs typeface="ＭＳ Ｐゴシック" pitchFamily="-111" charset="-128"/>
              </a:rPr>
              <a:t>. </a:t>
            </a:r>
            <a:endParaRPr lang="en-US" sz="2000" dirty="0">
              <a:solidFill>
                <a:srgbClr val="000090"/>
              </a:solidFill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245225"/>
            <a:ext cx="2133600" cy="476250"/>
          </a:xfrm>
          <a:noFill/>
        </p:spPr>
        <p:txBody>
          <a:bodyPr/>
          <a:lstStyle/>
          <a:p>
            <a:endParaRPr lang="en-US" dirty="0">
              <a:latin typeface="Arial" pitchFamily="-111" charset="0"/>
            </a:endParaRPr>
          </a:p>
          <a:p>
            <a:endParaRPr lang="en-US" dirty="0">
              <a:latin typeface="Arial" pitchFamily="-111" charset="0"/>
            </a:endParaRPr>
          </a:p>
        </p:txBody>
      </p:sp>
      <p:pic>
        <p:nvPicPr>
          <p:cNvPr id="6" name="Picture 5" descr="Altair-spectral-x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6" y="3599074"/>
            <a:ext cx="3617712" cy="26161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8330" y="6264274"/>
            <a:ext cx="2523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6</a:t>
            </a:r>
            <a:r>
              <a:rPr lang="en-US" b="1" dirty="0" smtClean="0">
                <a:solidFill>
                  <a:srgbClr val="FF6600"/>
                </a:solidFill>
              </a:rPr>
              <a:t>00 +/- 200 solar </a:t>
            </a:r>
            <a:r>
              <a:rPr lang="en-US" b="1" dirty="0" err="1" smtClean="0">
                <a:solidFill>
                  <a:srgbClr val="FF6600"/>
                </a:solidFill>
              </a:rPr>
              <a:t>zodi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66260" y="6310520"/>
            <a:ext cx="384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150 </a:t>
            </a:r>
            <a:r>
              <a:rPr lang="en-US" b="1" dirty="0" err="1" smtClean="0">
                <a:solidFill>
                  <a:srgbClr val="FF6600"/>
                </a:solidFill>
              </a:rPr>
              <a:t>zodi</a:t>
            </a:r>
            <a:r>
              <a:rPr lang="en-US" b="1" dirty="0" smtClean="0">
                <a:solidFill>
                  <a:srgbClr val="FF6600"/>
                </a:solidFill>
              </a:rPr>
              <a:t> 3</a:t>
            </a:r>
            <a:r>
              <a:rPr lang="en-US" dirty="0">
                <a:solidFill>
                  <a:srgbClr val="FF6600"/>
                </a:solidFill>
                <a:ea typeface="ＭＳ Ｐゴシック" pitchFamily="-111" charset="-128"/>
                <a:cs typeface="ＭＳ Ｐゴシック" pitchFamily="-111" charset="-128"/>
              </a:rPr>
              <a:t>σ</a:t>
            </a:r>
            <a:r>
              <a:rPr lang="en-US" b="1" dirty="0" smtClean="0">
                <a:solidFill>
                  <a:srgbClr val="FF6600"/>
                </a:solidFill>
              </a:rPr>
              <a:t> upper limit for the </a:t>
            </a:r>
            <a:r>
              <a:rPr lang="en-US" b="1" i="1" dirty="0" smtClean="0">
                <a:solidFill>
                  <a:srgbClr val="FF6600"/>
                </a:solidFill>
              </a:rPr>
              <a:t>class</a:t>
            </a:r>
            <a:endParaRPr lang="en-US" b="1" i="1" dirty="0">
              <a:solidFill>
                <a:srgbClr val="FF66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70401" y="3166533"/>
            <a:ext cx="4399502" cy="3251935"/>
            <a:chOff x="4470401" y="3166533"/>
            <a:chExt cx="4399502" cy="32519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0401" y="3166533"/>
              <a:ext cx="4399502" cy="3251935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rot="5400000">
              <a:off x="4429999" y="5558345"/>
              <a:ext cx="827596" cy="129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6620933" y="3920067"/>
              <a:ext cx="220134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51133" y="5000589"/>
              <a:ext cx="118534" cy="2148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967677" y="5143199"/>
              <a:ext cx="3716405" cy="13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1107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933" y="1240533"/>
            <a:ext cx="8034867" cy="42210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The </a:t>
            </a:r>
            <a:r>
              <a:rPr lang="en-US" dirty="0">
                <a:solidFill>
                  <a:srgbClr val="000090"/>
                </a:solidFill>
              </a:rPr>
              <a:t>sensitivity of current </a:t>
            </a:r>
            <a:r>
              <a:rPr lang="en-US" dirty="0" err="1">
                <a:solidFill>
                  <a:srgbClr val="000090"/>
                </a:solidFill>
              </a:rPr>
              <a:t>exozodi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finders, 300-1000 </a:t>
            </a:r>
            <a:r>
              <a:rPr lang="en-US" dirty="0" err="1" smtClean="0">
                <a:solidFill>
                  <a:srgbClr val="000090"/>
                </a:solidFill>
              </a:rPr>
              <a:t>zodi</a:t>
            </a:r>
            <a:r>
              <a:rPr lang="en-US" dirty="0" smtClean="0">
                <a:solidFill>
                  <a:srgbClr val="000090"/>
                </a:solidFill>
              </a:rPr>
              <a:t> 3σ, is not adequate </a:t>
            </a:r>
            <a:r>
              <a:rPr lang="en-US" dirty="0">
                <a:solidFill>
                  <a:srgbClr val="000090"/>
                </a:solidFill>
              </a:rPr>
              <a:t>to assess whether </a:t>
            </a:r>
            <a:r>
              <a:rPr lang="en-US" dirty="0" err="1">
                <a:solidFill>
                  <a:srgbClr val="000090"/>
                </a:solidFill>
              </a:rPr>
              <a:t>exozodis</a:t>
            </a:r>
            <a:r>
              <a:rPr lang="en-US" dirty="0">
                <a:solidFill>
                  <a:srgbClr val="000090"/>
                </a:solidFill>
              </a:rPr>
              <a:t> in the 10–100 </a:t>
            </a:r>
            <a:r>
              <a:rPr lang="en-US" dirty="0" err="1">
                <a:solidFill>
                  <a:srgbClr val="000090"/>
                </a:solidFill>
              </a:rPr>
              <a:t>zodi</a:t>
            </a:r>
            <a:r>
              <a:rPr lang="en-US" dirty="0">
                <a:solidFill>
                  <a:srgbClr val="000090"/>
                </a:solidFill>
              </a:rPr>
              <a:t> range </a:t>
            </a:r>
            <a:r>
              <a:rPr lang="en-US" dirty="0" smtClean="0">
                <a:solidFill>
                  <a:srgbClr val="000090"/>
                </a:solidFill>
              </a:rPr>
              <a:t>(problematic for direct </a:t>
            </a:r>
            <a:r>
              <a:rPr lang="en-US" dirty="0" err="1" smtClean="0">
                <a:solidFill>
                  <a:srgbClr val="000090"/>
                </a:solidFill>
              </a:rPr>
              <a:t>exo</a:t>
            </a:r>
            <a:r>
              <a:rPr lang="en-US" dirty="0" smtClean="0">
                <a:solidFill>
                  <a:srgbClr val="000090"/>
                </a:solidFill>
              </a:rPr>
              <a:t>-Earth detection &amp; characterization missions from space) are </a:t>
            </a:r>
            <a:r>
              <a:rPr lang="en-US" dirty="0">
                <a:solidFill>
                  <a:srgbClr val="000090"/>
                </a:solidFill>
              </a:rPr>
              <a:t>common or </a:t>
            </a:r>
            <a:r>
              <a:rPr lang="en-US" dirty="0" smtClean="0">
                <a:solidFill>
                  <a:srgbClr val="000090"/>
                </a:solidFill>
              </a:rPr>
              <a:t>not.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Need dedicated effort with x10 or more improvement.</a:t>
            </a:r>
          </a:p>
          <a:p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5B866-3D53-5442-838B-33D68EC5096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44599" y="211646"/>
            <a:ext cx="648546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r>
              <a:rPr lang="en-US" sz="3200" b="0" dirty="0" smtClean="0">
                <a:solidFill>
                  <a:srgbClr val="000000"/>
                </a:solidFill>
                <a:latin typeface="Arial"/>
                <a:ea typeface="ＭＳ Ｐゴシック" pitchFamily="-111" charset="-128"/>
                <a:cs typeface="Arial"/>
              </a:rPr>
              <a:t>Conclusions from KIN work</a:t>
            </a:r>
            <a:endParaRPr lang="en-US" sz="2000" b="0" dirty="0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181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391" cy="77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156" y="0"/>
            <a:ext cx="1044773" cy="93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634008" y="-884039"/>
            <a:ext cx="7358063" cy="3473648"/>
          </a:xfrm>
          <a:ln/>
        </p:spPr>
        <p:txBody>
          <a:bodyPr>
            <a:normAutofit/>
          </a:bodyPr>
          <a:lstStyle/>
          <a:p>
            <a:r>
              <a:rPr lang="en-US" sz="4000" dirty="0"/>
              <a:t>The Hunt for Observable Signatures of Terrestrial Systems</a:t>
            </a: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08" y="2217056"/>
            <a:ext cx="7858125" cy="426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22" name="Rectangle 6"/>
          <p:cNvSpPr>
            <a:spLocks/>
          </p:cNvSpPr>
          <p:nvPr/>
        </p:nvSpPr>
        <p:spPr bwMode="auto">
          <a:xfrm>
            <a:off x="3271615" y="3125390"/>
            <a:ext cx="17891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3" bIns="0">
            <a:spAutoFit/>
          </a:bodyPr>
          <a:lstStyle/>
          <a:p>
            <a:pPr marL="27905"/>
            <a:r>
              <a:rPr lang="en-US" sz="5100">
                <a:ea typeface="ＭＳ Ｐゴシック" charset="0"/>
                <a:cs typeface="Gill Sans" charset="0"/>
              </a:rPr>
              <a:t>HOSTS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26787"/>
          </a:xfrm>
          <a:ln/>
        </p:spPr>
        <p:txBody>
          <a:bodyPr>
            <a:normAutofit fontScale="90000"/>
          </a:bodyPr>
          <a:lstStyle/>
          <a:p>
            <a:r>
              <a:rPr lang="en-US" dirty="0"/>
              <a:t>The HOSTS Program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663301"/>
            <a:ext cx="8064567" cy="3846441"/>
          </a:xfrm>
          <a:ln/>
        </p:spPr>
        <p:txBody>
          <a:bodyPr>
            <a:normAutofit fontScale="85000" lnSpcReduction="10000"/>
          </a:bodyPr>
          <a:lstStyle/>
          <a:p>
            <a:pPr marL="625056"/>
            <a:r>
              <a:rPr lang="en-US" dirty="0"/>
              <a:t>NASA-supported 60 night survey to be carried out in the 2013-</a:t>
            </a:r>
            <a:r>
              <a:rPr lang="en-US" dirty="0" smtClean="0"/>
              <a:t>2017 </a:t>
            </a:r>
            <a:r>
              <a:rPr lang="en-US" dirty="0"/>
              <a:t>time frame.</a:t>
            </a:r>
          </a:p>
          <a:p>
            <a:pPr marL="625056"/>
            <a:r>
              <a:rPr lang="en-US" dirty="0"/>
              <a:t>Top level goal is to reduce risk for future NASA </a:t>
            </a:r>
            <a:r>
              <a:rPr lang="en-US" dirty="0" err="1"/>
              <a:t>exoplanet</a:t>
            </a:r>
            <a:r>
              <a:rPr lang="en-US" dirty="0"/>
              <a:t> imaging missions</a:t>
            </a:r>
          </a:p>
          <a:p>
            <a:pPr marL="937584" lvl="1"/>
            <a:r>
              <a:rPr lang="en-US" dirty="0"/>
              <a:t>Search actual candidate stars for </a:t>
            </a:r>
            <a:r>
              <a:rPr lang="en-US" dirty="0" err="1"/>
              <a:t>exozodiacal</a:t>
            </a:r>
            <a:r>
              <a:rPr lang="en-US" dirty="0"/>
              <a:t> emission.</a:t>
            </a:r>
          </a:p>
          <a:p>
            <a:pPr marL="937584" lvl="1"/>
            <a:r>
              <a:rPr lang="en-US" dirty="0"/>
              <a:t>Understand trends and correlations for zodiacal dust</a:t>
            </a:r>
          </a:p>
          <a:p>
            <a:pPr marL="1250112" lvl="2"/>
            <a:r>
              <a:rPr lang="en-US" dirty="0"/>
              <a:t>Comparison to outer disk strength</a:t>
            </a:r>
          </a:p>
          <a:p>
            <a:pPr marL="1250112" lvl="2"/>
            <a:r>
              <a:rPr lang="en-US" dirty="0"/>
              <a:t>Dependence on age and stellar mass.</a:t>
            </a:r>
          </a:p>
          <a:p>
            <a:pPr marL="1250112" lvl="2"/>
            <a:r>
              <a:rPr lang="en-US" dirty="0"/>
              <a:t>Existence and influence of Jupiter-mass planets.</a:t>
            </a:r>
          </a:p>
        </p:txBody>
      </p:sp>
      <p:sp>
        <p:nvSpPr>
          <p:cNvPr id="35843" name="Rectangle 3"/>
          <p:cNvSpPr>
            <a:spLocks/>
          </p:cNvSpPr>
          <p:nvPr/>
        </p:nvSpPr>
        <p:spPr bwMode="auto">
          <a:xfrm>
            <a:off x="391120" y="1071029"/>
            <a:ext cx="8295680" cy="1276945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26788" tIns="26788" rIns="26788" bIns="26788"/>
          <a:lstStyle/>
          <a:p>
            <a:pPr algn="l"/>
            <a:r>
              <a:rPr lang="en-US" sz="1600" b="1" dirty="0" smtClean="0">
                <a:solidFill>
                  <a:srgbClr val="FF0000"/>
                </a:solidFill>
                <a:latin typeface="Verdana Bold Italic" charset="0"/>
                <a:ea typeface="ＭＳ Ｐゴシック" charset="0"/>
                <a:cs typeface="Verdana Bold Italic" charset="0"/>
                <a:sym typeface="Verdana Bold Italic" charset="0"/>
              </a:rPr>
              <a:t>ASTRO2010 Decadal Survey:</a:t>
            </a:r>
            <a:endParaRPr lang="en-US" sz="2800" b="1" dirty="0">
              <a:latin typeface="Times New Roman" charset="0"/>
              <a:ea typeface="ＭＳ Ｐゴシック" charset="0"/>
              <a:cs typeface="Times" charset="0"/>
              <a:sym typeface="Times New Roman" charset="0"/>
            </a:endParaRPr>
          </a:p>
          <a:p>
            <a:pPr algn="l"/>
            <a:endParaRPr lang="en-US" sz="1500" dirty="0">
              <a:solidFill>
                <a:srgbClr val="FF0000"/>
              </a:solidFill>
              <a:latin typeface="Verdana Bold Italic" charset="0"/>
              <a:ea typeface="ＭＳ Ｐゴシック" charset="0"/>
              <a:cs typeface="Lucida Grande" charset="0"/>
              <a:sym typeface="Verdana Bold Italic" charset="0"/>
            </a:endParaRPr>
          </a:p>
          <a:p>
            <a:pPr algn="l"/>
            <a:r>
              <a:rPr lang="ja-JP" altLang="en-US" sz="1500" dirty="0">
                <a:solidFill>
                  <a:srgbClr val="FF0000"/>
                </a:solidFill>
                <a:latin typeface="Arial"/>
                <a:ea typeface="ＭＳ Ｐゴシック" charset="0"/>
                <a:cs typeface="Verdana Bold Italic" charset="0"/>
                <a:sym typeface="Verdana Bold Italic" charset="0"/>
              </a:rPr>
              <a:t>“</a:t>
            </a:r>
            <a:r>
              <a:rPr lang="en-US" sz="1600" i="1" dirty="0">
                <a:solidFill>
                  <a:srgbClr val="FF0000"/>
                </a:solidFill>
                <a:latin typeface="Verdana Bold Italic" charset="0"/>
                <a:ea typeface="ＭＳ Ｐゴシック" charset="0"/>
                <a:cs typeface="Verdana Bold Italic" charset="0"/>
                <a:sym typeface="Verdana Bold Italic" charset="0"/>
              </a:rPr>
              <a:t>… need to characterize the level of zodiacal light present so as to determine, in a statistical sense if not for individual prime targets, at what level starlight scattered from dust will hamper planet detection</a:t>
            </a:r>
            <a:r>
              <a:rPr lang="ja-JP" altLang="en-US" sz="1600" i="1" dirty="0">
                <a:solidFill>
                  <a:srgbClr val="FF0000"/>
                </a:solidFill>
                <a:latin typeface="Arial"/>
                <a:ea typeface="ＭＳ Ｐゴシック" charset="0"/>
                <a:cs typeface="Verdana Bold Italic" charset="0"/>
                <a:sym typeface="Verdana Bold Italic" charset="0"/>
              </a:rPr>
              <a:t>”</a:t>
            </a:r>
            <a:r>
              <a:rPr lang="en-US" sz="1600" i="1" dirty="0">
                <a:solidFill>
                  <a:srgbClr val="FF0000"/>
                </a:solidFill>
                <a:latin typeface="Verdana Bold Italic" charset="0"/>
                <a:ea typeface="ＭＳ Ｐゴシック" charset="0"/>
                <a:cs typeface="Verdana Bold Italic" charset="0"/>
                <a:sym typeface="Verdana Bold Italic" charset="0"/>
              </a:rPr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3-20 at 10.59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54" y="2404800"/>
            <a:ext cx="5740400" cy="426243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60109"/>
            <a:ext cx="8229600" cy="607179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3200" b="1" dirty="0" smtClean="0"/>
              <a:t>The HOSTS survey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66700" y="1081361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Survey of ~50 nearby stars defined by LBTI’s science team:</a:t>
            </a:r>
          </a:p>
          <a:p>
            <a:pPr marL="457200" lvl="2"/>
            <a:r>
              <a:rPr lang="en-US" sz="2000" dirty="0" smtClean="0">
                <a:solidFill>
                  <a:srgbClr val="000000"/>
                </a:solidFill>
              </a:rPr>
              <a:t>1. What </a:t>
            </a:r>
            <a:r>
              <a:rPr lang="en-US" sz="2000" dirty="0">
                <a:solidFill>
                  <a:srgbClr val="000000"/>
                </a:solidFill>
              </a:rPr>
              <a:t>is the exozodi luminosity function for nearby stars?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2</a:t>
            </a:r>
            <a:r>
              <a:rPr lang="en-US" sz="2000" dirty="0">
                <a:solidFill>
                  <a:srgbClr val="000000"/>
                </a:solidFill>
              </a:rPr>
              <a:t>. Does the level of cold/hot dust correlate with exozodi level?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3</a:t>
            </a:r>
            <a:r>
              <a:rPr lang="en-US" sz="2000" dirty="0">
                <a:solidFill>
                  <a:srgbClr val="000000"/>
                </a:solidFill>
              </a:rPr>
              <a:t>. How does the exozodi level vary with stellar </a:t>
            </a:r>
            <a:r>
              <a:rPr lang="en-US" sz="2000" dirty="0" smtClean="0">
                <a:solidFill>
                  <a:srgbClr val="000000"/>
                </a:solidFill>
              </a:rPr>
              <a:t>type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5600" y="6368173"/>
            <a:ext cx="248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Kennedy et al. 2013</a:t>
            </a:r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7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68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Mission Independent Target Selection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146" y="1181459"/>
            <a:ext cx="6075437" cy="4347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6146" y="5529216"/>
            <a:ext cx="6260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Diagonal lines show constant angular insolation distance at 300K for 50, 100, 200 mas.   UNS is the Unbiased Nearby Star sample (Phillips et al. 2010).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04793" y="6267880"/>
            <a:ext cx="386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Weinberger et al. 2015, in press.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84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82" y="2936246"/>
            <a:ext cx="5479010" cy="37039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287" y="699856"/>
            <a:ext cx="8686800" cy="2113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Strategy: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u="sng" dirty="0">
                <a:solidFill>
                  <a:srgbClr val="000000"/>
                </a:solidFill>
              </a:rPr>
              <a:t>Mission Driven </a:t>
            </a:r>
            <a:r>
              <a:rPr lang="en-US" b="1" u="sng" dirty="0" smtClean="0">
                <a:solidFill>
                  <a:srgbClr val="000000"/>
                </a:solidFill>
              </a:rPr>
              <a:t>Selection</a:t>
            </a:r>
            <a:r>
              <a:rPr lang="en-US" dirty="0" smtClean="0">
                <a:solidFill>
                  <a:srgbClr val="000000"/>
                </a:solidFill>
              </a:rPr>
              <a:t>: Observe </a:t>
            </a:r>
            <a:r>
              <a:rPr lang="en-US" dirty="0">
                <a:solidFill>
                  <a:srgbClr val="000000"/>
                </a:solidFill>
              </a:rPr>
              <a:t>actual stars that would be good targets for </a:t>
            </a:r>
            <a:r>
              <a:rPr lang="en-US" dirty="0" smtClean="0">
                <a:solidFill>
                  <a:srgbClr val="000000"/>
                </a:solidFill>
              </a:rPr>
              <a:t>a future </a:t>
            </a:r>
            <a:r>
              <a:rPr lang="en-US" dirty="0" err="1">
                <a:solidFill>
                  <a:srgbClr val="000000"/>
                </a:solidFill>
              </a:rPr>
              <a:t>exoEarth</a:t>
            </a:r>
            <a:r>
              <a:rPr lang="en-US" dirty="0">
                <a:solidFill>
                  <a:srgbClr val="000000"/>
                </a:solidFill>
              </a:rPr>
              <a:t> direct imaging </a:t>
            </a:r>
            <a:r>
              <a:rPr lang="en-US" dirty="0" smtClean="0">
                <a:solidFill>
                  <a:srgbClr val="000000"/>
                </a:solidFill>
              </a:rPr>
              <a:t>mission using star selector codes from real mission concepts (e.g., Turnbull et al. 2012) – “Sun Like Sample” – 49 stars, spectral types later than F5.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u="sng" dirty="0" smtClean="0">
                <a:solidFill>
                  <a:srgbClr val="000000"/>
                </a:solidFill>
              </a:rPr>
              <a:t>Sensitivity Driven Selection</a:t>
            </a:r>
            <a:r>
              <a:rPr lang="en-US" dirty="0" smtClean="0">
                <a:solidFill>
                  <a:srgbClr val="000000"/>
                </a:solidFill>
              </a:rPr>
              <a:t>: Observe </a:t>
            </a:r>
            <a:r>
              <a:rPr lang="en-US" dirty="0">
                <a:solidFill>
                  <a:srgbClr val="000000"/>
                </a:solidFill>
              </a:rPr>
              <a:t>a sample of stars </a:t>
            </a:r>
            <a:r>
              <a:rPr lang="en-US" dirty="0" smtClean="0">
                <a:solidFill>
                  <a:srgbClr val="000000"/>
                </a:solidFill>
              </a:rPr>
              <a:t>for which LBTI can reach lowest </a:t>
            </a:r>
            <a:r>
              <a:rPr lang="en-US" dirty="0" err="1" smtClean="0">
                <a:solidFill>
                  <a:srgbClr val="000000"/>
                </a:solidFill>
              </a:rPr>
              <a:t>zodi</a:t>
            </a:r>
            <a:r>
              <a:rPr lang="en-US" dirty="0" smtClean="0">
                <a:solidFill>
                  <a:srgbClr val="000000"/>
                </a:solidFill>
              </a:rPr>
              <a:t> levels, 26 stars with spectral types A0-F4, 12 with known excesses. </a:t>
            </a:r>
            <a:endParaRPr lang="en-US" sz="800" dirty="0" smtClean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25404" y="6270867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 smtClean="0"/>
              <a:t>Weinberger et al. (2015)</a:t>
            </a:r>
            <a:endParaRPr lang="en-US" u="sng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047376" y="203419"/>
            <a:ext cx="6649921" cy="75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 Neue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5pPr>
            <a:lvl6pPr marL="321457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6pPr>
            <a:lvl7pPr marL="642915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7pPr>
            <a:lvl8pPr marL="964372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8pPr>
            <a:lvl9pPr marL="1285829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9pPr>
          </a:lstStyle>
          <a:p>
            <a:pPr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Target selection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65900" y="3327400"/>
            <a:ext cx="2169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Exclusions:  </a:t>
            </a:r>
            <a:r>
              <a:rPr lang="en-US" dirty="0" smtClean="0"/>
              <a:t>Binaries with separation less than 1.5 </a:t>
            </a:r>
            <a:r>
              <a:rPr lang="en-US" dirty="0" err="1" smtClean="0"/>
              <a:t>arcsec</a:t>
            </a:r>
            <a:r>
              <a:rPr lang="en-US" dirty="0" smtClean="0"/>
              <a:t>, Declination &gt; -30 degrees.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47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60109"/>
            <a:ext cx="8229600" cy="137832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Nulling interferometry </a:t>
            </a:r>
            <a:br>
              <a:rPr lang="en-US" sz="3200" b="1" dirty="0" smtClean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Combining </a:t>
            </a:r>
            <a:r>
              <a:rPr lang="en-US" sz="2000" dirty="0" smtClean="0">
                <a:solidFill>
                  <a:srgbClr val="000000"/>
                </a:solidFill>
              </a:rPr>
              <a:t>high-angular </a:t>
            </a:r>
            <a:r>
              <a:rPr lang="en-US" sz="2000" dirty="0">
                <a:solidFill>
                  <a:srgbClr val="000000"/>
                </a:solidFill>
              </a:rPr>
              <a:t>resolution and </a:t>
            </a:r>
            <a:r>
              <a:rPr lang="en-US" sz="2000" dirty="0" smtClean="0">
                <a:solidFill>
                  <a:srgbClr val="000000"/>
                </a:solidFill>
              </a:rPr>
              <a:t>high-contrast imaging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4" name="Picture 7" descr="C:\Documents and Settings\Denis\Bureau\TMeas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21290" y="3429000"/>
            <a:ext cx="3047999" cy="304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457200" y="1800331"/>
            <a:ext cx="83312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First proposed by </a:t>
            </a:r>
            <a:r>
              <a:rPr lang="en-GB" dirty="0" err="1" smtClean="0">
                <a:solidFill>
                  <a:srgbClr val="000000"/>
                </a:solidFill>
              </a:rPr>
              <a:t>Bracewell</a:t>
            </a:r>
            <a:r>
              <a:rPr lang="en-GB" dirty="0" smtClean="0">
                <a:solidFill>
                  <a:srgbClr val="000000"/>
                </a:solidFill>
              </a:rPr>
              <a:t> (1978) to directly detect “non-Solar” planets;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Subtracting </a:t>
            </a:r>
            <a:r>
              <a:rPr lang="en-GB" dirty="0">
                <a:solidFill>
                  <a:srgbClr val="000000"/>
                </a:solidFill>
              </a:rPr>
              <a:t>starlight by destructive </a:t>
            </a:r>
            <a:r>
              <a:rPr lang="en-GB" dirty="0" smtClean="0">
                <a:solidFill>
                  <a:srgbClr val="000000"/>
                </a:solidFill>
              </a:rPr>
              <a:t>interference;</a:t>
            </a:r>
          </a:p>
        </p:txBody>
      </p:sp>
      <p:pic>
        <p:nvPicPr>
          <p:cNvPr id="6" name="PlanetQuest_methods_interf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0" y="3454400"/>
            <a:ext cx="4064000" cy="3048000"/>
          </a:xfrm>
          <a:prstGeom prst="rect">
            <a:avLst/>
          </a:prstGeom>
        </p:spPr>
      </p:pic>
      <p:sp>
        <p:nvSpPr>
          <p:cNvPr id="7" name="Ellipse 15"/>
          <p:cNvSpPr/>
          <p:nvPr/>
        </p:nvSpPr>
        <p:spPr>
          <a:xfrm>
            <a:off x="6265858" y="4811726"/>
            <a:ext cx="1143008" cy="285752"/>
          </a:xfrm>
          <a:prstGeom prst="ellipse">
            <a:avLst/>
          </a:prstGeom>
          <a:solidFill>
            <a:srgbClr val="FF0000">
              <a:alpha val="42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60109"/>
            <a:ext cx="8229600" cy="137832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Nulling interferometry </a:t>
            </a:r>
            <a:br>
              <a:rPr lang="en-US" sz="3200" b="1" dirty="0" smtClean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Combining high-angular resolution and high-contrast imaging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800331"/>
            <a:ext cx="83312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First proposed by </a:t>
            </a:r>
            <a:r>
              <a:rPr lang="en-GB" dirty="0" err="1" smtClean="0">
                <a:solidFill>
                  <a:srgbClr val="000000"/>
                </a:solidFill>
              </a:rPr>
              <a:t>Bracewell</a:t>
            </a:r>
            <a:r>
              <a:rPr lang="en-GB" dirty="0" smtClean="0">
                <a:solidFill>
                  <a:srgbClr val="000000"/>
                </a:solidFill>
              </a:rPr>
              <a:t> (1978) to directly detect “non-Solar” planets;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Subtracting </a:t>
            </a:r>
            <a:r>
              <a:rPr lang="en-GB" dirty="0">
                <a:solidFill>
                  <a:srgbClr val="000000"/>
                </a:solidFill>
              </a:rPr>
              <a:t>starlight by destructive </a:t>
            </a:r>
            <a:r>
              <a:rPr lang="en-GB" dirty="0" smtClean="0">
                <a:solidFill>
                  <a:srgbClr val="000000"/>
                </a:solidFill>
              </a:rPr>
              <a:t>interference;</a:t>
            </a:r>
          </a:p>
        </p:txBody>
      </p:sp>
      <p:pic>
        <p:nvPicPr>
          <p:cNvPr id="8" name="Picture 7" descr="C:\Documents and Settings\Denis\Bureau\TMeas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2880" y="3287726"/>
            <a:ext cx="3047999" cy="3048000"/>
          </a:xfrm>
          <a:prstGeom prst="rect">
            <a:avLst/>
          </a:prstGeom>
          <a:noFill/>
        </p:spPr>
      </p:pic>
      <p:sp>
        <p:nvSpPr>
          <p:cNvPr id="9" name="Ellipse 15"/>
          <p:cNvSpPr/>
          <p:nvPr/>
        </p:nvSpPr>
        <p:spPr>
          <a:xfrm rot="5400000">
            <a:off x="2069354" y="4668850"/>
            <a:ext cx="1143008" cy="285752"/>
          </a:xfrm>
          <a:prstGeom prst="ellipse">
            <a:avLst/>
          </a:prstGeom>
          <a:solidFill>
            <a:srgbClr val="FF0000">
              <a:alpha val="42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5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90602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ExoZodi</a:t>
            </a:r>
            <a:r>
              <a:rPr lang="en-US" dirty="0" smtClean="0"/>
              <a:t> problem</a:t>
            </a:r>
          </a:p>
          <a:p>
            <a:r>
              <a:rPr lang="en-US" dirty="0" smtClean="0"/>
              <a:t>HOSTs survey</a:t>
            </a:r>
          </a:p>
          <a:p>
            <a:r>
              <a:rPr lang="en-US" dirty="0" smtClean="0"/>
              <a:t>LBTI instrument</a:t>
            </a:r>
          </a:p>
          <a:p>
            <a:r>
              <a:rPr lang="en-US" dirty="0" smtClean="0"/>
              <a:t>Recent results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22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766" y="3429000"/>
            <a:ext cx="2450682" cy="163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942" y="3152808"/>
            <a:ext cx="2450090" cy="365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89359" y="-267891"/>
            <a:ext cx="8117086" cy="1164328"/>
          </a:xfrm>
          <a:ln/>
        </p:spPr>
        <p:txBody>
          <a:bodyPr/>
          <a:lstStyle/>
          <a:p>
            <a:r>
              <a:rPr lang="en-US" dirty="0"/>
              <a:t>LBTI Key Parameters</a:t>
            </a:r>
          </a:p>
        </p:txBody>
      </p:sp>
      <p:sp>
        <p:nvSpPr>
          <p:cNvPr id="12291" name="Rectangle 3"/>
          <p:cNvSpPr>
            <a:spLocks/>
          </p:cNvSpPr>
          <p:nvPr/>
        </p:nvSpPr>
        <p:spPr bwMode="auto">
          <a:xfrm>
            <a:off x="6035624" y="3429000"/>
            <a:ext cx="1598414" cy="4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300" dirty="0">
                <a:solidFill>
                  <a:srgbClr val="FFFFFF"/>
                </a:solidFill>
                <a:ea typeface="ＭＳ Ｐゴシック" charset="0"/>
                <a:cs typeface="Gill Sans" charset="0"/>
              </a:rPr>
              <a:t>LBT Deformable Secondary Mirror</a:t>
            </a:r>
          </a:p>
        </p:txBody>
      </p:sp>
      <p:sp>
        <p:nvSpPr>
          <p:cNvPr id="12292" name="Rectangle 4"/>
          <p:cNvSpPr>
            <a:spLocks/>
          </p:cNvSpPr>
          <p:nvPr/>
        </p:nvSpPr>
        <p:spPr bwMode="auto">
          <a:xfrm>
            <a:off x="2742523" y="3452887"/>
            <a:ext cx="206466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dirty="0">
                <a:solidFill>
                  <a:srgbClr val="FFFFFF"/>
                </a:solidFill>
                <a:ea typeface="ＭＳ Ｐゴシック" charset="0"/>
                <a:cs typeface="Gill Sans" charset="0"/>
              </a:rPr>
              <a:t>LBTI installed on the telescope</a:t>
            </a:r>
          </a:p>
        </p:txBody>
      </p:sp>
      <p:sp>
        <p:nvSpPr>
          <p:cNvPr id="12293" name="Rectangle 5"/>
          <p:cNvSpPr>
            <a:spLocks/>
          </p:cNvSpPr>
          <p:nvPr/>
        </p:nvSpPr>
        <p:spPr bwMode="auto">
          <a:xfrm>
            <a:off x="185292" y="1589485"/>
            <a:ext cx="2404318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Sensitivity</a:t>
            </a:r>
          </a:p>
          <a:p>
            <a:pPr algn="l"/>
            <a:r>
              <a:rPr lang="en-US" sz="1700" dirty="0">
                <a:ea typeface="ＭＳ Ｐゴシック" charset="0"/>
                <a:cs typeface="Gill Sans" charset="0"/>
              </a:rPr>
              <a:t>LBTI has two 8.4 m mirrors mounted on a single structure.</a:t>
            </a:r>
          </a:p>
        </p:txBody>
      </p:sp>
      <p:sp>
        <p:nvSpPr>
          <p:cNvPr id="12294" name="Rectangle 6"/>
          <p:cNvSpPr>
            <a:spLocks/>
          </p:cNvSpPr>
          <p:nvPr/>
        </p:nvSpPr>
        <p:spPr bwMode="auto">
          <a:xfrm>
            <a:off x="151805" y="3165574"/>
            <a:ext cx="2330648" cy="149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High Contrast</a:t>
            </a:r>
          </a:p>
          <a:p>
            <a:pPr algn="l"/>
            <a:r>
              <a:rPr lang="en-US" sz="1700" dirty="0">
                <a:ea typeface="ＭＳ Ｐゴシック" charset="0"/>
                <a:cs typeface="Lucida Grande" charset="0"/>
              </a:rPr>
              <a:t>The AO system creates an image with a </a:t>
            </a:r>
            <a:r>
              <a:rPr lang="en-US" sz="1700" dirty="0" err="1">
                <a:ea typeface="ＭＳ Ｐゴシック" charset="0"/>
                <a:cs typeface="Lucida Grande" charset="0"/>
              </a:rPr>
              <a:t>Strehl</a:t>
            </a:r>
            <a:r>
              <a:rPr lang="en-US" sz="1700" dirty="0">
                <a:ea typeface="ＭＳ Ｐゴシック" charset="0"/>
                <a:cs typeface="Lucida Grande" charset="0"/>
              </a:rPr>
              <a:t> of &gt;95% at 3.8 </a:t>
            </a:r>
            <a:r>
              <a:rPr lang="en-US" sz="1700" dirty="0" err="1">
                <a:ea typeface="ＭＳ Ｐゴシック" charset="0"/>
                <a:cs typeface="Lucida Grande" charset="0"/>
              </a:rPr>
              <a:t>μm</a:t>
            </a:r>
            <a:r>
              <a:rPr lang="en-US" sz="1700" dirty="0">
                <a:ea typeface="ＭＳ Ｐゴシック" charset="0"/>
                <a:cs typeface="Lucida Grande" charset="0"/>
              </a:rPr>
              <a:t>.</a:t>
            </a:r>
          </a:p>
        </p:txBody>
      </p:sp>
      <p:sp>
        <p:nvSpPr>
          <p:cNvPr id="12295" name="Rectangle 7"/>
          <p:cNvSpPr>
            <a:spLocks/>
          </p:cNvSpPr>
          <p:nvPr/>
        </p:nvSpPr>
        <p:spPr bwMode="auto">
          <a:xfrm>
            <a:off x="125016" y="4982766"/>
            <a:ext cx="2598539" cy="12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Resolution</a:t>
            </a:r>
          </a:p>
          <a:p>
            <a:pPr algn="l"/>
            <a:r>
              <a:rPr lang="en-US" sz="1700" dirty="0">
                <a:ea typeface="ＭＳ Ｐゴシック" charset="0"/>
                <a:cs typeface="Gill Sans" charset="0"/>
              </a:rPr>
              <a:t>Beam combination provides the equivalent resolution of a 22.7 m telescope.</a:t>
            </a:r>
          </a:p>
        </p:txBody>
      </p:sp>
      <p:sp>
        <p:nvSpPr>
          <p:cNvPr id="12296" name="Rectangle 8"/>
          <p:cNvSpPr>
            <a:spLocks/>
          </p:cNvSpPr>
          <p:nvPr/>
        </p:nvSpPr>
        <p:spPr bwMode="auto">
          <a:xfrm>
            <a:off x="7303368" y="2547625"/>
            <a:ext cx="28401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>
                <a:solidFill>
                  <a:srgbClr val="FFFFFF"/>
                </a:solidFill>
                <a:ea typeface="ＭＳ Ｐゴシック" charset="0"/>
                <a:cs typeface="Gill Sans" charset="0"/>
              </a:rPr>
              <a:t>LBTI</a:t>
            </a:r>
          </a:p>
        </p:txBody>
      </p:sp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9" t="31175" r="18016" b="33119"/>
          <a:stretch>
            <a:fillRect/>
          </a:stretch>
        </p:blipFill>
        <p:spPr bwMode="auto">
          <a:xfrm>
            <a:off x="2859703" y="896437"/>
            <a:ext cx="6008837" cy="210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8734058" y="4145845"/>
            <a:ext cx="34603" cy="283518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8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autoUpdateAnimBg="0"/>
      <p:bldP spid="1229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812601" y="-267891"/>
            <a:ext cx="7358063" cy="1714500"/>
          </a:xfrm>
          <a:ln/>
        </p:spPr>
        <p:txBody>
          <a:bodyPr/>
          <a:lstStyle/>
          <a:p>
            <a:r>
              <a:rPr lang="en-US"/>
              <a:t>LBTI Layout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2" y="1049238"/>
            <a:ext cx="8151689" cy="546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5109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156" y="0"/>
            <a:ext cx="1044773" cy="93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776883" y="-401836"/>
            <a:ext cx="7358063" cy="1714500"/>
          </a:xfrm>
          <a:ln/>
        </p:spPr>
        <p:txBody>
          <a:bodyPr/>
          <a:lstStyle/>
          <a:p>
            <a:r>
              <a:rPr lang="en-US"/>
              <a:t>LBTI Cameras</a:t>
            </a:r>
          </a:p>
        </p:txBody>
      </p:sp>
      <p:graphicFrame>
        <p:nvGraphicFramePr>
          <p:cNvPr id="1434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980302"/>
              </p:ext>
            </p:extLst>
          </p:nvPr>
        </p:nvGraphicFramePr>
        <p:xfrm>
          <a:off x="857250" y="1355080"/>
          <a:ext cx="6777633" cy="3442395"/>
        </p:xfrm>
        <a:graphic>
          <a:graphicData uri="http://schemas.openxmlformats.org/drawingml/2006/table">
            <a:tbl>
              <a:tblPr/>
              <a:tblGrid>
                <a:gridCol w="3122042"/>
                <a:gridCol w="1862956"/>
                <a:gridCol w="1792635"/>
              </a:tblGrid>
              <a:tr h="4822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Neue" charset="0"/>
                        <a:ea typeface="ヒラギノ角ゴ ProN W6" charset="0"/>
                        <a:cs typeface="ヒラギノ角ゴ ProN W6" charset="0"/>
                        <a:sym typeface="Helvetica Neue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69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Helvetica Neue" charset="0"/>
                          <a:sym typeface="Helvetica Neue" charset="0"/>
                        </a:rPr>
                        <a:t>LMIRcam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69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Helvetica Neue" charset="0"/>
                          <a:sym typeface="Helvetica Neue" charset="0"/>
                        </a:rPr>
                        <a:t>NOMIC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6991"/>
                    </a:solidFill>
                  </a:tcPr>
                </a:tc>
              </a:tr>
              <a:tr h="3705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Wavelength Coverage (</a:t>
                      </a: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ヒラギノ角ゴ ProN W3" charset="0"/>
                          <a:cs typeface="Lucida Grande" charset="0"/>
                          <a:sym typeface="Lucida Grande" charset="0"/>
                        </a:rPr>
                        <a:t>μ</a:t>
                      </a: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m)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2.9-5.1(1.5-5.1 capable)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8-14 (8-25 capable)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94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Throughput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&gt;30%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&gt;20%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05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Pixel Size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0.011</a:t>
                      </a:r>
                      <a:r>
                        <a:rPr kumimoji="0" lang="ja-JP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”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 charset="0"/>
                        <a:ea typeface="ヒラギノ角ゴ ProN W3" charset="0"/>
                        <a:cs typeface="Helvetica Neue Light" charset="0"/>
                        <a:sym typeface="Helvetica Neue Light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0.018</a:t>
                      </a:r>
                      <a:r>
                        <a:rPr kumimoji="0" lang="ja-JP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”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 charset="0"/>
                        <a:ea typeface="ヒラギノ角ゴ ProN W3" charset="0"/>
                        <a:cs typeface="Helvetica Neue Light" charset="0"/>
                        <a:sym typeface="Helvetica Neue Light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94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FOV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20</a:t>
                      </a:r>
                      <a:r>
                        <a:rPr kumimoji="0" lang="ja-JP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”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 charset="0"/>
                        <a:ea typeface="ヒラギノ角ゴ ProN W3" charset="0"/>
                        <a:cs typeface="Helvetica Neue Light" charset="0"/>
                        <a:sym typeface="Helvetica Neue Light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12</a:t>
                      </a:r>
                      <a:r>
                        <a:rPr kumimoji="0" lang="ja-JP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”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 charset="0"/>
                        <a:ea typeface="ヒラギノ角ゴ ProN W3" charset="0"/>
                        <a:cs typeface="Helvetica Neue Light" charset="0"/>
                        <a:sym typeface="Helvetica Neue Light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05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M</a:t>
                      </a: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inimum </a:t>
                      </a:r>
                      <a:r>
                        <a:rPr kumimoji="0" 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Strehl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 charset="0"/>
                        <a:ea typeface="ヒラギノ角ゴ ProN W3" charset="0"/>
                        <a:cs typeface="Helvetica Neue Light" charset="0"/>
                        <a:sym typeface="Helvetica Neue Light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90% (3.8 µm)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98% (11 µm)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94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Spectral Resolution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350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100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05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5 sigma detection, 1 hour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19.0 (7 </a:t>
                      </a: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ヒラギノ角ゴ ProN W3" charset="0"/>
                          <a:cs typeface="Lucida Grande" charset="0"/>
                          <a:sym typeface="Lucida Grande" charset="0"/>
                        </a:rPr>
                        <a:t>μ</a:t>
                      </a: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Jy) @ L</a:t>
                      </a:r>
                      <a:r>
                        <a:rPr kumimoji="0" lang="ja-JP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’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 charset="0"/>
                        <a:ea typeface="ヒラギノ角ゴ ProN W3" charset="0"/>
                        <a:cs typeface="Helvetica Neue Light" charset="0"/>
                        <a:sym typeface="Helvetica Neue Light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13.3 (200 </a:t>
                      </a: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ヒラギノ角ゴ ProN W3" charset="0"/>
                          <a:cs typeface="Lucida Grande" charset="0"/>
                          <a:sym typeface="Lucida Grande" charset="0"/>
                        </a:rPr>
                        <a:t>μ</a:t>
                      </a: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Jy) @ N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94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Spatial Resolution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40 mas @ L</a:t>
                      </a:r>
                      <a:r>
                        <a:rPr kumimoji="0" lang="ja-JP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’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 charset="0"/>
                        <a:ea typeface="ヒラギノ角ゴ ProN W3" charset="0"/>
                        <a:cs typeface="Helvetica Neue Light" charset="0"/>
                        <a:sym typeface="Helvetica Neue Light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100 mas @ N</a:t>
                      </a:r>
                      <a:r>
                        <a:rPr kumimoji="0" lang="ja-JP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3" charset="0"/>
                          <a:cs typeface="Helvetica Neue Light" charset="0"/>
                          <a:sym typeface="Helvetica Neue Light" charset="0"/>
                        </a:rPr>
                        <a:t>’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 charset="0"/>
                        <a:ea typeface="ヒラギノ角ゴ ProN W3" charset="0"/>
                        <a:cs typeface="Helvetica Neue Light" charset="0"/>
                        <a:sym typeface="Helvetica Neue Light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434" name="AutoShape 98"/>
          <p:cNvSpPr>
            <a:spLocks/>
          </p:cNvSpPr>
          <p:nvPr/>
        </p:nvSpPr>
        <p:spPr bwMode="auto">
          <a:xfrm rot="6480000">
            <a:off x="3420070" y="4539630"/>
            <a:ext cx="892969" cy="419695"/>
          </a:xfrm>
          <a:prstGeom prst="rightArrow">
            <a:avLst>
              <a:gd name="adj1" fmla="val 32000"/>
              <a:gd name="adj2" fmla="val 93617"/>
            </a:avLst>
          </a:prstGeom>
          <a:solidFill>
            <a:srgbClr val="66CCFF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435" name="Rectangle 99"/>
          <p:cNvSpPr>
            <a:spLocks/>
          </p:cNvSpPr>
          <p:nvPr/>
        </p:nvSpPr>
        <p:spPr bwMode="auto">
          <a:xfrm>
            <a:off x="3180086" y="5172105"/>
            <a:ext cx="11028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~2 M</a:t>
            </a:r>
            <a:r>
              <a:rPr lang="en-US" sz="1700" baseline="-6000">
                <a:ea typeface="ＭＳ Ｐゴシック" charset="0"/>
                <a:cs typeface="Gill Sans" charset="0"/>
              </a:rPr>
              <a:t>J </a:t>
            </a:r>
            <a:r>
              <a:rPr lang="en-US" sz="1700">
                <a:ea typeface="ＭＳ Ｐゴシック" charset="0"/>
                <a:cs typeface="Gill Sans" charset="0"/>
              </a:rPr>
              <a:t>planet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at 1 Gyr</a:t>
            </a:r>
          </a:p>
        </p:txBody>
      </p:sp>
      <p:sp>
        <p:nvSpPr>
          <p:cNvPr id="14436" name="AutoShape 100"/>
          <p:cNvSpPr>
            <a:spLocks/>
          </p:cNvSpPr>
          <p:nvPr/>
        </p:nvSpPr>
        <p:spPr bwMode="auto">
          <a:xfrm rot="6480000">
            <a:off x="5247308" y="4590976"/>
            <a:ext cx="892969" cy="419695"/>
          </a:xfrm>
          <a:prstGeom prst="rightArrow">
            <a:avLst>
              <a:gd name="adj1" fmla="val 32000"/>
              <a:gd name="adj2" fmla="val 9361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437" name="Rectangle 101"/>
          <p:cNvSpPr>
            <a:spLocks/>
          </p:cNvSpPr>
          <p:nvPr/>
        </p:nvSpPr>
        <p:spPr bwMode="auto">
          <a:xfrm>
            <a:off x="4969371" y="5265867"/>
            <a:ext cx="9470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~1 zodi 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debris disk</a:t>
            </a:r>
          </a:p>
        </p:txBody>
      </p:sp>
      <p:sp>
        <p:nvSpPr>
          <p:cNvPr id="14438" name="AutoShape 102"/>
          <p:cNvSpPr>
            <a:spLocks/>
          </p:cNvSpPr>
          <p:nvPr/>
        </p:nvSpPr>
        <p:spPr bwMode="auto">
          <a:xfrm rot="5400000">
            <a:off x="3795117" y="5217170"/>
            <a:ext cx="1357313" cy="419695"/>
          </a:xfrm>
          <a:prstGeom prst="rightArrow">
            <a:avLst>
              <a:gd name="adj1" fmla="val 32000"/>
              <a:gd name="adj2" fmla="val 93623"/>
            </a:avLst>
          </a:prstGeom>
          <a:solidFill>
            <a:srgbClr val="66CCFF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439" name="Rectangle 103"/>
          <p:cNvSpPr>
            <a:spLocks/>
          </p:cNvSpPr>
          <p:nvPr/>
        </p:nvSpPr>
        <p:spPr bwMode="auto">
          <a:xfrm>
            <a:off x="4114353" y="6149906"/>
            <a:ext cx="7053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0.4 AU 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at 10 pc</a:t>
            </a:r>
          </a:p>
        </p:txBody>
      </p:sp>
      <p:sp>
        <p:nvSpPr>
          <p:cNvPr id="14440" name="AutoShape 104"/>
          <p:cNvSpPr>
            <a:spLocks/>
          </p:cNvSpPr>
          <p:nvPr/>
        </p:nvSpPr>
        <p:spPr bwMode="auto">
          <a:xfrm rot="5400000">
            <a:off x="5737324" y="5219403"/>
            <a:ext cx="1357313" cy="419695"/>
          </a:xfrm>
          <a:prstGeom prst="rightArrow">
            <a:avLst>
              <a:gd name="adj1" fmla="val 32000"/>
              <a:gd name="adj2" fmla="val 93623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441" name="Rectangle 105"/>
          <p:cNvSpPr>
            <a:spLocks/>
          </p:cNvSpPr>
          <p:nvPr/>
        </p:nvSpPr>
        <p:spPr bwMode="auto">
          <a:xfrm>
            <a:off x="6066607" y="6149906"/>
            <a:ext cx="7053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1 AU 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at 10 pc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6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2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2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4" grpId="0" animBg="1"/>
      <p:bldP spid="14435" grpId="0" autoUpdateAnimBg="0"/>
      <p:bldP spid="14436" grpId="0" animBg="1"/>
      <p:bldP spid="14437" grpId="0" autoUpdateAnimBg="0"/>
      <p:bldP spid="14438" grpId="0" animBg="1"/>
      <p:bldP spid="14439" grpId="0" autoUpdateAnimBg="0"/>
      <p:bldP spid="14440" grpId="0" animBg="1"/>
      <p:bldP spid="14441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60109"/>
            <a:ext cx="8229600" cy="877941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Nulling interferometry at LBTI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" y="1338050"/>
            <a:ext cx="8686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LBTI combines high-sensitivity (8.4-m diameter telescopes, cryogenic instrument) and high-resolution (14.4-m baseline)</a:t>
            </a: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First interferometric fringes in October 2010;</a:t>
            </a:r>
          </a:p>
          <a:p>
            <a:pPr marL="342900" indent="-342900">
              <a:buFont typeface="Arial"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First null measurements obtained in September 2012;</a:t>
            </a:r>
          </a:p>
          <a:p>
            <a:pPr marL="342900" indent="-342900">
              <a:buFont typeface="Arial"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First stabilized null measurements in December 2013;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3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307709"/>
            <a:ext cx="8229600" cy="137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 Neue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5pPr>
            <a:lvl6pPr marL="321457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6pPr>
            <a:lvl7pPr marL="642915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7pPr>
            <a:lvl8pPr marL="964372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8pPr>
            <a:lvl9pPr marL="1285829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9pPr>
          </a:lstStyle>
          <a:p>
            <a:pPr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2D2D8A"/>
                </a:solidFill>
              </a:rPr>
              <a:t>Nulling interferometry at the LBTI</a:t>
            </a:r>
            <a:endParaRPr lang="en-US" sz="3200" b="1" dirty="0">
              <a:solidFill>
                <a:srgbClr val="2D2D8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3479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D2D8A"/>
                </a:solidFill>
              </a:rPr>
              <a:t>First closed-loop null measurement in December 2013</a:t>
            </a:r>
            <a:endParaRPr lang="en-US" sz="2000" dirty="0" smtClean="0">
              <a:solidFill>
                <a:srgbClr val="2D2D8A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3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2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7"/>
          <a:stretch/>
        </p:blipFill>
        <p:spPr>
          <a:xfrm>
            <a:off x="4419600" y="3224599"/>
            <a:ext cx="4775200" cy="36428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02200" y="6096286"/>
            <a:ext cx="4070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/>
                </a:solidFill>
              </a:rPr>
              <a:t>First LBTI detection -- Defrère et al., </a:t>
            </a:r>
            <a:r>
              <a:rPr lang="en-US" sz="1200" dirty="0" err="1" smtClean="0">
                <a:solidFill>
                  <a:schemeClr val="accent6"/>
                </a:solidFill>
              </a:rPr>
              <a:t>ApJ</a:t>
            </a:r>
            <a:r>
              <a:rPr lang="en-US" sz="1200" dirty="0" smtClean="0">
                <a:solidFill>
                  <a:schemeClr val="accent6"/>
                </a:solidFill>
              </a:rPr>
              <a:t> 799, 2015</a:t>
            </a:r>
            <a:endParaRPr lang="en-US" sz="1200" dirty="0">
              <a:solidFill>
                <a:schemeClr val="accent6"/>
              </a:solidFill>
            </a:endParaRPr>
          </a:p>
        </p:txBody>
      </p:sp>
      <p:pic>
        <p:nvPicPr>
          <p:cNvPr id="6" name="Picture 5" descr="Screen Shot 2014-10-08 at 1.46.0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373936"/>
            <a:ext cx="4203700" cy="33813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700" y="6449485"/>
            <a:ext cx="370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Spitzer view -- </a:t>
            </a:r>
            <a:r>
              <a:rPr lang="en-US" sz="1200" dirty="0" err="1" smtClean="0">
                <a:solidFill>
                  <a:srgbClr val="FFFFFF"/>
                </a:solidFill>
              </a:rPr>
              <a:t>Lisse</a:t>
            </a:r>
            <a:r>
              <a:rPr lang="en-US" sz="1200" dirty="0" smtClean="0">
                <a:solidFill>
                  <a:srgbClr val="FFFFFF"/>
                </a:solidFill>
              </a:rPr>
              <a:t> et al. 2012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835150" y="4622800"/>
            <a:ext cx="927100" cy="901700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750" y="990144"/>
            <a:ext cx="8813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u="sng" dirty="0" smtClean="0">
                <a:solidFill>
                  <a:srgbClr val="000090"/>
                </a:solidFill>
              </a:rPr>
              <a:t>Science goal</a:t>
            </a:r>
            <a:r>
              <a:rPr lang="en-US" dirty="0" smtClean="0">
                <a:solidFill>
                  <a:srgbClr val="000090"/>
                </a:solidFill>
              </a:rPr>
              <a:t>: determine the prevalence of exozodiacal dust around nearby main-sequence stars in order to prepare future </a:t>
            </a:r>
            <a:r>
              <a:rPr lang="en-US" dirty="0" err="1" smtClean="0">
                <a:solidFill>
                  <a:srgbClr val="000090"/>
                </a:solidFill>
              </a:rPr>
              <a:t>exoEarth</a:t>
            </a:r>
            <a:r>
              <a:rPr lang="en-US" dirty="0" smtClean="0">
                <a:solidFill>
                  <a:srgbClr val="000090"/>
                </a:solidFill>
              </a:rPr>
              <a:t> direct imaging instruments;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u="sng" dirty="0" smtClean="0">
                <a:solidFill>
                  <a:srgbClr val="000090"/>
                </a:solidFill>
              </a:rPr>
              <a:t>Technical requirement</a:t>
            </a:r>
            <a:r>
              <a:rPr lang="en-US" dirty="0" smtClean="0">
                <a:solidFill>
                  <a:srgbClr val="000090"/>
                </a:solidFill>
              </a:rPr>
              <a:t>: nulling interferometric observation at the 0.0075% level (or 3 </a:t>
            </a:r>
            <a:r>
              <a:rPr lang="en-US" dirty="0" err="1" smtClean="0">
                <a:solidFill>
                  <a:srgbClr val="000090"/>
                </a:solidFill>
              </a:rPr>
              <a:t>zodis</a:t>
            </a:r>
            <a:r>
              <a:rPr lang="en-US" dirty="0" smtClean="0">
                <a:solidFill>
                  <a:srgbClr val="000090"/>
                </a:solidFill>
              </a:rPr>
              <a:t>);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u="sng" dirty="0" smtClean="0">
                <a:solidFill>
                  <a:srgbClr val="000090"/>
                </a:solidFill>
              </a:rPr>
              <a:t>First science results</a:t>
            </a:r>
            <a:r>
              <a:rPr lang="en-US" dirty="0" smtClean="0">
                <a:solidFill>
                  <a:srgbClr val="000090"/>
                </a:solidFill>
              </a:rPr>
              <a:t>: exozodiacal dust around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h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Crv</a:t>
            </a:r>
            <a:r>
              <a:rPr lang="en-US" dirty="0" smtClean="0">
                <a:solidFill>
                  <a:srgbClr val="000090"/>
                </a:solidFill>
              </a:rPr>
              <a:t> closer than expected from Spitzer;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" y="354568"/>
            <a:ext cx="91249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2D2D8A"/>
                </a:solidFill>
              </a:rPr>
              <a:t>The LBTI HOSTS survey</a:t>
            </a:r>
            <a:endParaRPr lang="en-US" sz="3200" dirty="0">
              <a:solidFill>
                <a:srgbClr val="2D2D8A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100" y="3396272"/>
            <a:ext cx="4203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>
                <a:solidFill>
                  <a:schemeClr val="bg1"/>
                </a:solidFill>
              </a:rPr>
              <a:t>Region studied by the LBTI</a:t>
            </a:r>
            <a:endParaRPr lang="en-US" sz="1200" b="1" u="sng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311400" y="3759200"/>
            <a:ext cx="1" cy="863600"/>
          </a:xfrm>
          <a:prstGeom prst="straightConnector1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1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LBTI </a:t>
            </a:r>
            <a:r>
              <a:rPr lang="en-US" dirty="0" smtClean="0"/>
              <a:t>survey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53552" cy="5052646"/>
          </a:xfrm>
        </p:spPr>
        <p:txBody>
          <a:bodyPr>
            <a:normAutofit/>
          </a:bodyPr>
          <a:lstStyle/>
          <a:p>
            <a:r>
              <a:rPr lang="en-US" dirty="0" smtClean="0"/>
              <a:t>First-light null detection around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</a:t>
            </a:r>
            <a:r>
              <a:rPr lang="en-US" dirty="0" err="1" smtClean="0"/>
              <a:t>Crv</a:t>
            </a:r>
            <a:r>
              <a:rPr lang="en-US" dirty="0" smtClean="0"/>
              <a:t>: 4.40% +/- 0.35% (Defrère et al. 2015):</a:t>
            </a:r>
          </a:p>
        </p:txBody>
      </p:sp>
      <p:pic>
        <p:nvPicPr>
          <p:cNvPr id="18" name="Picture 24" descr="2014-02-12_TF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9414"/>
            <a:ext cx="4379574" cy="361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disk-size-deni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357" y="2961177"/>
            <a:ext cx="4675843" cy="350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985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77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LBTI Status – Passed Operational Readiness Review in May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3880"/>
            <a:ext cx="6220378" cy="42021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86047" y="1624142"/>
            <a:ext cx="2520886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Sensitivity limits for detection of debris dust around  nearby Sun-like stars.  LBTI’s current limit is 12 </a:t>
            </a:r>
            <a:r>
              <a:rPr lang="en-US" dirty="0" err="1" smtClean="0"/>
              <a:t>zodis</a:t>
            </a:r>
            <a:r>
              <a:rPr lang="en-US" dirty="0" smtClean="0"/>
              <a:t> (1σ),  ~ 10-12 × that of the KIN experiment.   Actual measurement error was 500 ppm (15 </a:t>
            </a:r>
            <a:r>
              <a:rPr lang="en-US" dirty="0" err="1" smtClean="0"/>
              <a:t>zodi</a:t>
            </a:r>
            <a:r>
              <a:rPr lang="en-US" dirty="0" smtClean="0"/>
              <a:t>) for a Solar-type star at 10 pc. The ORR limit (orange filled circle ) of 12 </a:t>
            </a:r>
            <a:r>
              <a:rPr lang="en-US" dirty="0" err="1" smtClean="0"/>
              <a:t>zodi</a:t>
            </a:r>
            <a:r>
              <a:rPr lang="en-US" dirty="0" smtClean="0"/>
              <a:t> (400 ppm) is based on a small extrapolation of additional observing time.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709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86816"/>
            <a:ext cx="8229600" cy="856183"/>
          </a:xfrm>
          <a:ln/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599" cy="4018359"/>
          </a:xfrm>
          <a:ln/>
        </p:spPr>
        <p:txBody>
          <a:bodyPr>
            <a:normAutofit fontScale="85000" lnSpcReduction="10000"/>
          </a:bodyPr>
          <a:lstStyle/>
          <a:p>
            <a:pPr marL="625056"/>
            <a:r>
              <a:rPr lang="en-US" dirty="0"/>
              <a:t>The LBTI project has demonstrated coherent imaging with dual AO operation.</a:t>
            </a:r>
          </a:p>
          <a:p>
            <a:pPr marL="625056"/>
            <a:r>
              <a:rPr lang="en-US" dirty="0"/>
              <a:t>Single aperture and </a:t>
            </a:r>
            <a:r>
              <a:rPr lang="en-US" dirty="0" smtClean="0"/>
              <a:t>non-redundant aperture mask </a:t>
            </a:r>
            <a:r>
              <a:rPr lang="en-US" dirty="0"/>
              <a:t>science observations have begun with the system.</a:t>
            </a:r>
          </a:p>
          <a:p>
            <a:pPr marL="625056"/>
            <a:r>
              <a:rPr lang="en-US" dirty="0"/>
              <a:t>Nulling commissioning  </a:t>
            </a:r>
            <a:r>
              <a:rPr lang="en-US" dirty="0" smtClean="0"/>
              <a:t>is completed and the project passed its Operational Readiness Review in late April 2015.</a:t>
            </a:r>
            <a:endParaRPr lang="en-US" dirty="0"/>
          </a:p>
          <a:p>
            <a:pPr marL="625056"/>
            <a:r>
              <a:rPr lang="en-US" dirty="0"/>
              <a:t>The HOSTS and LEECH surveys will probe for dust disks and planets </a:t>
            </a:r>
            <a:r>
              <a:rPr lang="en-US" dirty="0" smtClean="0"/>
              <a:t>starting in </a:t>
            </a:r>
            <a:r>
              <a:rPr lang="en-US" smtClean="0"/>
              <a:t>September 2015.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8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3562"/>
            <a:ext cx="8229600" cy="58867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Recent papers -- SPIE Conference in 2014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5800" y="1243368"/>
            <a:ext cx="77724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The LBTI Hunt for Observable Signatures of</a:t>
            </a:r>
            <a:r>
              <a:rPr lang="en-US" i="1" dirty="0"/>
              <a:t> </a:t>
            </a:r>
            <a:r>
              <a:rPr lang="en-US" b="1" i="1" dirty="0"/>
              <a:t>Terrestrial Planetary Systems:  A Key NASA Science Program on the Road to </a:t>
            </a:r>
            <a:r>
              <a:rPr lang="en-US" b="1" i="1" dirty="0" err="1"/>
              <a:t>Exoplanet</a:t>
            </a:r>
            <a:r>
              <a:rPr lang="en-US" b="1" i="1" dirty="0"/>
              <a:t> Imaging Missions</a:t>
            </a:r>
            <a:endParaRPr lang="en-US" i="1" dirty="0"/>
          </a:p>
          <a:p>
            <a:r>
              <a:rPr lang="en-US" i="1" dirty="0"/>
              <a:t> </a:t>
            </a:r>
          </a:p>
          <a:p>
            <a:r>
              <a:rPr lang="en-US" i="1" dirty="0"/>
              <a:t>W. Danchi</a:t>
            </a:r>
            <a:r>
              <a:rPr lang="en-US" dirty="0"/>
              <a:t>, V. Bailey, G. </a:t>
            </a:r>
            <a:r>
              <a:rPr lang="en-US" dirty="0" err="1"/>
              <a:t>Bryden</a:t>
            </a:r>
            <a:r>
              <a:rPr lang="en-US" dirty="0"/>
              <a:t>, D. </a:t>
            </a:r>
            <a:r>
              <a:rPr lang="en-US" dirty="0" err="1"/>
              <a:t>Defrere</a:t>
            </a:r>
            <a:r>
              <a:rPr lang="en-US" dirty="0"/>
              <a:t>, C. </a:t>
            </a:r>
            <a:r>
              <a:rPr lang="en-US" dirty="0" err="1"/>
              <a:t>Haniff</a:t>
            </a:r>
            <a:r>
              <a:rPr lang="en-US" dirty="0"/>
              <a:t>, P. </a:t>
            </a:r>
            <a:r>
              <a:rPr lang="en-US" dirty="0" err="1"/>
              <a:t>Hinz</a:t>
            </a:r>
            <a:r>
              <a:rPr lang="en-US" dirty="0"/>
              <a:t>, G. Kennedy, B. </a:t>
            </a:r>
            <a:r>
              <a:rPr lang="en-US" dirty="0" err="1"/>
              <a:t>Mennesson</a:t>
            </a:r>
            <a:r>
              <a:rPr lang="en-US" dirty="0"/>
              <a:t>, R. </a:t>
            </a:r>
            <a:r>
              <a:rPr lang="en-US" dirty="0" err="1"/>
              <a:t>Millan-Gabet</a:t>
            </a:r>
            <a:r>
              <a:rPr lang="en-US" dirty="0"/>
              <a:t>, G. </a:t>
            </a:r>
            <a:r>
              <a:rPr lang="en-US" dirty="0" err="1"/>
              <a:t>Rieke</a:t>
            </a:r>
            <a:r>
              <a:rPr lang="en-US" dirty="0"/>
              <a:t>, </a:t>
            </a:r>
            <a:r>
              <a:rPr lang="en-US" i="1" dirty="0"/>
              <a:t>A. </a:t>
            </a:r>
            <a:r>
              <a:rPr lang="en-US" i="1" dirty="0" err="1"/>
              <a:t>Roberge</a:t>
            </a:r>
            <a:r>
              <a:rPr lang="en-US" dirty="0"/>
              <a:t>, E. </a:t>
            </a:r>
            <a:r>
              <a:rPr lang="en-US" dirty="0" err="1"/>
              <a:t>Serabyn</a:t>
            </a:r>
            <a:r>
              <a:rPr lang="en-US" dirty="0"/>
              <a:t>, A. </a:t>
            </a:r>
            <a:r>
              <a:rPr lang="en-US" dirty="0" err="1"/>
              <a:t>Skemer</a:t>
            </a:r>
            <a:r>
              <a:rPr lang="en-US" dirty="0"/>
              <a:t>, </a:t>
            </a:r>
            <a:r>
              <a:rPr lang="en-US" i="1" dirty="0"/>
              <a:t>K. </a:t>
            </a:r>
            <a:r>
              <a:rPr lang="en-US" i="1" dirty="0" err="1"/>
              <a:t>Stapelfeldt</a:t>
            </a:r>
            <a:r>
              <a:rPr lang="en-US" dirty="0"/>
              <a:t>, A. Weinberger, M. Wyatt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2997695"/>
            <a:ext cx="777240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Co-phasing the Large Binocular Telescope:  status and performance of LBTI/</a:t>
            </a:r>
            <a:r>
              <a:rPr lang="en-US" b="1" i="1" dirty="0" err="1" smtClean="0"/>
              <a:t>PHASEcam</a:t>
            </a:r>
            <a:r>
              <a:rPr lang="en-US" b="1" i="1" dirty="0" smtClean="0"/>
              <a:t>  </a:t>
            </a:r>
            <a:r>
              <a:rPr lang="en-US" dirty="0"/>
              <a:t>by </a:t>
            </a:r>
            <a:r>
              <a:rPr lang="en-US" dirty="0" err="1" smtClean="0"/>
              <a:t>Defrère</a:t>
            </a:r>
            <a:r>
              <a:rPr lang="en-US" dirty="0" smtClean="0"/>
              <a:t> </a:t>
            </a:r>
            <a:r>
              <a:rPr lang="en-US" dirty="0"/>
              <a:t>et al. </a:t>
            </a:r>
            <a:endParaRPr lang="en-US" dirty="0" smtClean="0"/>
          </a:p>
          <a:p>
            <a:endParaRPr lang="en-US" dirty="0"/>
          </a:p>
          <a:p>
            <a:r>
              <a:rPr lang="en-US" b="1" i="1" dirty="0"/>
              <a:t>Commissioning the LBTI for use as a nulling  interferometer and coherent imager </a:t>
            </a:r>
            <a:r>
              <a:rPr lang="en-US" dirty="0"/>
              <a:t>by </a:t>
            </a:r>
            <a:r>
              <a:rPr lang="en-US" dirty="0" err="1"/>
              <a:t>Hinz</a:t>
            </a:r>
            <a:r>
              <a:rPr lang="en-US" dirty="0"/>
              <a:t> et al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These papers were published in the late 2014 as part of the SPIE Proceedings of the Optical and Infrared Interferometry IV meeting held in Montreal 23-27 June 2014.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5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2" y="676018"/>
            <a:ext cx="4457700" cy="2971799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308600" y="863600"/>
            <a:ext cx="3530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Zodiacal light as viewed from the VLT in Chile.  </a:t>
            </a:r>
          </a:p>
          <a:p>
            <a:endParaRPr lang="en-US" dirty="0" smtClean="0"/>
          </a:p>
          <a:p>
            <a:r>
              <a:rPr lang="en-US" dirty="0" smtClean="0"/>
              <a:t>An </a:t>
            </a:r>
            <a:r>
              <a:rPr lang="en-US" dirty="0" err="1" smtClean="0"/>
              <a:t>exozodi</a:t>
            </a:r>
            <a:r>
              <a:rPr lang="en-US" dirty="0" smtClean="0"/>
              <a:t> is the warm component of a debris disk in the habitable zone, similar to our zodiacal cloud.</a:t>
            </a:r>
          </a:p>
          <a:p>
            <a:endParaRPr lang="en-US" dirty="0" smtClean="0"/>
          </a:p>
          <a:p>
            <a:r>
              <a:rPr lang="en-US" dirty="0" smtClean="0"/>
              <a:t>Cold debris disks (i.e., </a:t>
            </a:r>
            <a:r>
              <a:rPr lang="en-US" dirty="0" err="1" smtClean="0"/>
              <a:t>Edgeworth-Kuiper</a:t>
            </a:r>
            <a:r>
              <a:rPr lang="en-US" dirty="0" smtClean="0"/>
              <a:t> Belts) have been detected around about 25% of nearby FGK stars with </a:t>
            </a:r>
            <a:r>
              <a:rPr lang="en-US" i="1" dirty="0" smtClean="0"/>
              <a:t>Herschel</a:t>
            </a:r>
            <a:r>
              <a:rPr lang="en-US" dirty="0" smtClean="0"/>
              <a:t> (</a:t>
            </a:r>
            <a:r>
              <a:rPr lang="en-US" dirty="0" err="1" smtClean="0"/>
              <a:t>Eiroa</a:t>
            </a:r>
            <a:r>
              <a:rPr lang="en-US" dirty="0" smtClean="0"/>
              <a:t> et al. 2012) using PACS at 70, 100, and 160 microns from excesses observed in  </a:t>
            </a:r>
            <a:r>
              <a:rPr lang="en-US" dirty="0" err="1" smtClean="0"/>
              <a:t>SEDs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 descr="beta-pic-from-Roberge-etal-201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1" y="3721100"/>
            <a:ext cx="4457700" cy="28707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8600" y="5084465"/>
            <a:ext cx="383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Debris disks and </a:t>
            </a:r>
            <a:r>
              <a:rPr lang="en-US" dirty="0" err="1" smtClean="0"/>
              <a:t>exoplanets</a:t>
            </a:r>
            <a:r>
              <a:rPr lang="en-US" dirty="0" smtClean="0"/>
              <a:t> interact with each other.  Debris disks are sculpted by </a:t>
            </a:r>
            <a:r>
              <a:rPr lang="en-US" dirty="0" err="1" smtClean="0"/>
              <a:t>exoplanets</a:t>
            </a:r>
            <a:r>
              <a:rPr lang="en-US" dirty="0" smtClean="0"/>
              <a:t>, e.g., like  </a:t>
            </a:r>
            <a:r>
              <a:rPr lang="en-US" dirty="0" err="1" smtClean="0"/>
              <a:t>β</a:t>
            </a:r>
            <a:r>
              <a:rPr lang="en-US" dirty="0" smtClean="0"/>
              <a:t> </a:t>
            </a:r>
            <a:r>
              <a:rPr lang="en-US" dirty="0" err="1" smtClean="0"/>
              <a:t>Pic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2500" y="203200"/>
            <a:ext cx="730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Zodi</a:t>
            </a:r>
            <a:r>
              <a:rPr lang="en-US" b="1" dirty="0" smtClean="0"/>
              <a:t>, Debris Disks, and </a:t>
            </a:r>
            <a:r>
              <a:rPr lang="en-US" b="1" dirty="0" err="1" smtClean="0"/>
              <a:t>Exozodis</a:t>
            </a:r>
            <a:r>
              <a:rPr lang="en-US" b="1" dirty="0" smtClean="0"/>
              <a:t> are related and are affected by planets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5092703" y="1117601"/>
            <a:ext cx="215899" cy="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5092703" y="5270499"/>
            <a:ext cx="215899" cy="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5179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865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i="1" dirty="0" smtClean="0"/>
              <a:t>Three refereed papers  published in The Astrophysical Journal in 2015</a:t>
            </a:r>
            <a:endParaRPr lang="en-US" sz="36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55" y="1901778"/>
            <a:ext cx="7265292" cy="1850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9470" y="3941800"/>
            <a:ext cx="66130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Target Selection for the LBTI </a:t>
            </a:r>
            <a:r>
              <a:rPr lang="en-US" b="1" dirty="0" err="1" smtClean="0"/>
              <a:t>Exozodi</a:t>
            </a:r>
            <a:r>
              <a:rPr lang="en-US" b="1" dirty="0" smtClean="0"/>
              <a:t> Key Science Program, </a:t>
            </a:r>
            <a:r>
              <a:rPr lang="en-US" dirty="0" smtClean="0"/>
              <a:t>Weinberger et al., accepted for publication in Astrophysical Journal Supplement Series, 2015.</a:t>
            </a:r>
          </a:p>
          <a:p>
            <a:endParaRPr lang="en-US" dirty="0" smtClean="0"/>
          </a:p>
          <a:p>
            <a:r>
              <a:rPr lang="en-US" b="1" dirty="0" err="1" smtClean="0"/>
              <a:t>Exozodi</a:t>
            </a:r>
            <a:r>
              <a:rPr lang="en-US" b="1" dirty="0" smtClean="0"/>
              <a:t> Modeling for the Large Binocular Telescope Interferometer</a:t>
            </a:r>
            <a:r>
              <a:rPr lang="en-US" dirty="0" smtClean="0"/>
              <a:t>, Kennedy et al., Astrophysical Journal Supplement Series, 2015.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809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47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307709"/>
            <a:ext cx="8229600" cy="137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 Neue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5pPr>
            <a:lvl6pPr marL="321457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6pPr>
            <a:lvl7pPr marL="642915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7pPr>
            <a:lvl8pPr marL="964372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8pPr>
            <a:lvl9pPr marL="1285829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9pPr>
          </a:lstStyle>
          <a:p>
            <a:pPr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2D2D8A"/>
                </a:solidFill>
              </a:rPr>
              <a:t>Nulling interferometry at the LBTI</a:t>
            </a:r>
            <a:endParaRPr lang="en-US" sz="3200" b="1" dirty="0">
              <a:solidFill>
                <a:srgbClr val="2D2D8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3479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D2D8A"/>
                </a:solidFill>
              </a:rPr>
              <a:t>First </a:t>
            </a:r>
            <a:r>
              <a:rPr lang="en-US" sz="2000" dirty="0" smtClean="0">
                <a:solidFill>
                  <a:srgbClr val="2D2D8A"/>
                </a:solidFill>
              </a:rPr>
              <a:t>stabilized null measurements </a:t>
            </a:r>
            <a:r>
              <a:rPr lang="en-US" sz="2000" dirty="0">
                <a:solidFill>
                  <a:srgbClr val="2D2D8A"/>
                </a:solidFill>
              </a:rPr>
              <a:t>in December 2013</a:t>
            </a:r>
            <a:endParaRPr lang="en-US" sz="2000" dirty="0" smtClean="0">
              <a:solidFill>
                <a:srgbClr val="2D2D8A"/>
              </a:solidFill>
            </a:endParaRPr>
          </a:p>
        </p:txBody>
      </p:sp>
      <p:pic>
        <p:nvPicPr>
          <p:cNvPr id="2" name="2014-03-17_Vega_null_dit-27ms_coa-1_wav-111um_mode-1_pag-3000_pab-1_OB-1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34905"/>
            <a:ext cx="9144000" cy="55784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9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84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7835"/>
            <a:ext cx="8229600" cy="5074649"/>
          </a:xfrm>
        </p:spPr>
        <p:txBody>
          <a:bodyPr>
            <a:noAutofit/>
          </a:bodyPr>
          <a:lstStyle/>
          <a:p>
            <a:r>
              <a:rPr lang="en-US" sz="2400" dirty="0" smtClean="0"/>
              <a:t>Like hot excesses, mid-infrared excesses are primarily detected around A stars;</a:t>
            </a:r>
            <a:endParaRPr lang="en-US" sz="2400" dirty="0"/>
          </a:p>
          <a:p>
            <a:r>
              <a:rPr lang="en-US" sz="2400" dirty="0" smtClean="0"/>
              <a:t>But, unlike hot excesses, those A stars have all cold dust</a:t>
            </a:r>
            <a:endParaRPr lang="en-US" sz="2400" dirty="0"/>
          </a:p>
          <a:p>
            <a:r>
              <a:rPr lang="en-US" sz="2400" dirty="0" smtClean="0"/>
              <a:t>No mid-infrared excess detected for stars with a hot excess only</a:t>
            </a:r>
            <a:endParaRPr lang="en-US" sz="2400" dirty="0"/>
          </a:p>
          <a:p>
            <a:r>
              <a:rPr lang="en-US" sz="2400" dirty="0" smtClean="0"/>
              <a:t>Poor statistics: 34 stars of the LBTI sample not observed by near-IR interferometers</a:t>
            </a:r>
          </a:p>
          <a:p>
            <a:r>
              <a:rPr lang="en-US" sz="2400" dirty="0" smtClean="0"/>
              <a:t>It is highly desirable to extend LBTI survey to include ALL the stars in the 68 star sample, only about ½ of sample in current plan</a:t>
            </a:r>
            <a:endParaRPr lang="en-US" sz="2400" dirty="0"/>
          </a:p>
          <a:p>
            <a:r>
              <a:rPr lang="en-US" sz="2400" dirty="0" smtClean="0"/>
              <a:t>MATISSE instrument –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generation VLTI instrument following MIDI is currently in testing in Nice, will go to </a:t>
            </a:r>
            <a:r>
              <a:rPr lang="en-US" sz="2400" dirty="0" err="1" smtClean="0"/>
              <a:t>Paranal</a:t>
            </a:r>
            <a:r>
              <a:rPr lang="en-US" sz="2400" dirty="0" smtClean="0"/>
              <a:t> in late 2015.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53826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5109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156" y="0"/>
            <a:ext cx="1044773" cy="93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8930" y="178594"/>
            <a:ext cx="9188648" cy="1145383"/>
          </a:xfrm>
          <a:ln/>
        </p:spPr>
        <p:txBody>
          <a:bodyPr>
            <a:normAutofit fontScale="90000"/>
          </a:bodyPr>
          <a:lstStyle/>
          <a:p>
            <a:r>
              <a:rPr lang="en-US" sz="4000" dirty="0" smtClean="0"/>
              <a:t>Why is NASA interested </a:t>
            </a:r>
            <a:br>
              <a:rPr lang="en-US" sz="4000" dirty="0" smtClean="0"/>
            </a:br>
            <a:r>
              <a:rPr lang="en-US" sz="4000" dirty="0" smtClean="0"/>
              <a:t>in </a:t>
            </a:r>
            <a:r>
              <a:rPr lang="en-US" sz="4000" dirty="0" err="1"/>
              <a:t>exozodiacal</a:t>
            </a:r>
            <a:r>
              <a:rPr lang="en-US" sz="4000" dirty="0"/>
              <a:t> </a:t>
            </a:r>
            <a:r>
              <a:rPr lang="en-US" sz="4000" dirty="0" smtClean="0"/>
              <a:t>dust?</a:t>
            </a:r>
            <a:endParaRPr lang="en-US" sz="4000" dirty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5414" y="1370921"/>
            <a:ext cx="8231386" cy="1715194"/>
          </a:xfrm>
          <a:ln/>
        </p:spPr>
        <p:txBody>
          <a:bodyPr>
            <a:normAutofit/>
          </a:bodyPr>
          <a:lstStyle/>
          <a:p>
            <a:pPr marL="589338"/>
            <a:r>
              <a:rPr lang="en-US" sz="1800" dirty="0"/>
              <a:t>Zodiacal dust around other stars can obscure flux from an</a:t>
            </a:r>
            <a:r>
              <a:rPr lang="en-US" sz="1800" dirty="0" smtClean="0"/>
              <a:t> Earth-twin.  </a:t>
            </a:r>
            <a:r>
              <a:rPr lang="en-US" sz="1800" dirty="0"/>
              <a:t>At 10 times our own</a:t>
            </a:r>
            <a:r>
              <a:rPr lang="en-US" sz="1800" dirty="0" smtClean="0"/>
              <a:t> zodiacal dust density </a:t>
            </a:r>
            <a:r>
              <a:rPr lang="en-US" sz="1800" dirty="0"/>
              <a:t>(10 </a:t>
            </a:r>
            <a:r>
              <a:rPr lang="en-US" sz="1800" dirty="0" err="1" smtClean="0"/>
              <a:t>zodies</a:t>
            </a:r>
            <a:r>
              <a:rPr lang="en-US" sz="1800" dirty="0"/>
              <a:t>) the dust will impact the performance of </a:t>
            </a:r>
            <a:r>
              <a:rPr lang="en-US" sz="1800" dirty="0" err="1"/>
              <a:t>exo</a:t>
            </a:r>
            <a:r>
              <a:rPr lang="en-US" sz="1800" dirty="0"/>
              <a:t>-Earth imaging missions.</a:t>
            </a:r>
          </a:p>
          <a:p>
            <a:pPr marL="589338"/>
            <a:r>
              <a:rPr lang="en-US" sz="1800" dirty="0"/>
              <a:t>LBTI is designed to probe for zodiacal dust at 10 µm down to 10 </a:t>
            </a:r>
            <a:r>
              <a:rPr lang="en-US" sz="1800" dirty="0" err="1"/>
              <a:t>zodies</a:t>
            </a:r>
            <a:r>
              <a:rPr lang="en-US" sz="1800" dirty="0"/>
              <a:t>. It is unique in being able to accomplish this task.</a:t>
            </a: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277" y="2951009"/>
            <a:ext cx="4638416" cy="282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26" name="Rectangle 6"/>
          <p:cNvSpPr>
            <a:spLocks/>
          </p:cNvSpPr>
          <p:nvPr/>
        </p:nvSpPr>
        <p:spPr bwMode="auto">
          <a:xfrm>
            <a:off x="4572000" y="6157020"/>
            <a:ext cx="4321969" cy="4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1300" dirty="0">
                <a:ea typeface="ＭＳ Ｐゴシック" charset="0"/>
                <a:cs typeface="Gill Sans" charset="0"/>
              </a:rPr>
              <a:t>Comparison of current facilities</a:t>
            </a:r>
            <a:r>
              <a:rPr lang="ja-JP" altLang="en-US" sz="1300" dirty="0">
                <a:latin typeface="Arial"/>
                <a:ea typeface="ＭＳ Ｐゴシック" charset="0"/>
                <a:cs typeface="Gill Sans" charset="0"/>
              </a:rPr>
              <a:t>’</a:t>
            </a:r>
            <a:r>
              <a:rPr lang="en-US" sz="1300" dirty="0">
                <a:ea typeface="ＭＳ Ｐゴシック" charset="0"/>
                <a:cs typeface="Gill Sans" charset="0"/>
              </a:rPr>
              <a:t> sensitivity to </a:t>
            </a:r>
            <a:r>
              <a:rPr lang="en-US" sz="1300" dirty="0" err="1">
                <a:ea typeface="ＭＳ Ｐゴシック" charset="0"/>
                <a:cs typeface="Gill Sans" charset="0"/>
              </a:rPr>
              <a:t>exozodiacal</a:t>
            </a:r>
            <a:r>
              <a:rPr lang="en-US" sz="1300" dirty="0">
                <a:ea typeface="ＭＳ Ｐゴシック" charset="0"/>
                <a:cs typeface="Gill Sans" charset="0"/>
              </a:rPr>
              <a:t> dust.  LBTI can detect dust in the habitable zone down to 10 </a:t>
            </a:r>
            <a:r>
              <a:rPr lang="en-US" sz="1300" dirty="0" err="1">
                <a:ea typeface="ＭＳ Ｐゴシック" charset="0"/>
                <a:cs typeface="Gill Sans" charset="0"/>
              </a:rPr>
              <a:t>zodies</a:t>
            </a:r>
            <a:r>
              <a:rPr lang="en-US" sz="1300" dirty="0">
                <a:ea typeface="ＭＳ Ｐゴシック" charset="0"/>
                <a:cs typeface="Gill Sans" charset="0"/>
              </a:rPr>
              <a:t>.</a:t>
            </a:r>
          </a:p>
        </p:txBody>
      </p:sp>
      <p:sp>
        <p:nvSpPr>
          <p:cNvPr id="30728" name="Rectangle 8"/>
          <p:cNvSpPr>
            <a:spLocks/>
          </p:cNvSpPr>
          <p:nvPr/>
        </p:nvSpPr>
        <p:spPr bwMode="auto">
          <a:xfrm>
            <a:off x="294680" y="6056815"/>
            <a:ext cx="4196953" cy="4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1300" dirty="0">
                <a:ea typeface="ＭＳ Ｐゴシック" charset="0"/>
                <a:cs typeface="Gill Sans" charset="0"/>
              </a:rPr>
              <a:t>Estimate of signal-to-noise reduction for </a:t>
            </a:r>
            <a:r>
              <a:rPr lang="en-US" sz="1300" dirty="0" err="1">
                <a:ea typeface="ＭＳ Ｐゴシック" charset="0"/>
                <a:cs typeface="Gill Sans" charset="0"/>
              </a:rPr>
              <a:t>exo</a:t>
            </a:r>
            <a:r>
              <a:rPr lang="en-US" sz="1300" dirty="0">
                <a:ea typeface="ＭＳ Ｐゴシック" charset="0"/>
                <a:cs typeface="Gill Sans" charset="0"/>
              </a:rPr>
              <a:t>-Earth</a:t>
            </a:r>
          </a:p>
          <a:p>
            <a:pPr marL="27905"/>
            <a:r>
              <a:rPr lang="en-US" sz="1300" dirty="0">
                <a:ea typeface="ＭＳ Ｐゴシック" charset="0"/>
                <a:cs typeface="Gill Sans" charset="0"/>
              </a:rPr>
              <a:t>detection in the presence of increasing </a:t>
            </a:r>
            <a:r>
              <a:rPr lang="en-US" sz="1300" dirty="0" err="1">
                <a:ea typeface="ＭＳ Ｐゴシック" charset="0"/>
                <a:cs typeface="Gill Sans" charset="0"/>
              </a:rPr>
              <a:t>exozody</a:t>
            </a:r>
            <a:r>
              <a:rPr lang="en-US" sz="1300" dirty="0">
                <a:ea typeface="ＭＳ Ｐゴシック" charset="0"/>
                <a:cs typeface="Gill Sans" charset="0"/>
              </a:rPr>
              <a:t> brightness.</a:t>
            </a:r>
          </a:p>
        </p:txBody>
      </p:sp>
      <p:sp>
        <p:nvSpPr>
          <p:cNvPr id="30729" name="Rectangle 9"/>
          <p:cNvSpPr>
            <a:spLocks/>
          </p:cNvSpPr>
          <p:nvPr/>
        </p:nvSpPr>
        <p:spPr bwMode="auto">
          <a:xfrm>
            <a:off x="2621420" y="6503299"/>
            <a:ext cx="1634133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1300" dirty="0" err="1">
                <a:ea typeface="ＭＳ Ｐゴシック" charset="0"/>
                <a:cs typeface="Gill Sans" charset="0"/>
              </a:rPr>
              <a:t>Beichman</a:t>
            </a:r>
            <a:r>
              <a:rPr lang="en-US" sz="1300" dirty="0">
                <a:ea typeface="ＭＳ Ｐゴシック" charset="0"/>
                <a:cs typeface="Gill Sans" charset="0"/>
              </a:rPr>
              <a:t> et al. 2006</a:t>
            </a:r>
          </a:p>
        </p:txBody>
      </p:sp>
      <p:sp>
        <p:nvSpPr>
          <p:cNvPr id="30730" name="Rectangle 10"/>
          <p:cNvSpPr>
            <a:spLocks/>
          </p:cNvSpPr>
          <p:nvPr/>
        </p:nvSpPr>
        <p:spPr bwMode="auto">
          <a:xfrm>
            <a:off x="5191253" y="5710536"/>
            <a:ext cx="3702716" cy="4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1300" dirty="0" err="1">
                <a:ea typeface="ＭＳ Ｐゴシック" charset="0"/>
                <a:cs typeface="Gill Sans" charset="0"/>
              </a:rPr>
              <a:t>Roberge</a:t>
            </a:r>
            <a:r>
              <a:rPr lang="en-US" sz="1300" dirty="0">
                <a:ea typeface="ＭＳ Ｐゴシック" charset="0"/>
                <a:cs typeface="Gill Sans" charset="0"/>
              </a:rPr>
              <a:t> et al. </a:t>
            </a:r>
            <a:r>
              <a:rPr lang="en-US" sz="1300" dirty="0" smtClean="0">
                <a:ea typeface="ＭＳ Ｐゴシック" charset="0"/>
                <a:cs typeface="Gill Sans" charset="0"/>
              </a:rPr>
              <a:t> NASA </a:t>
            </a:r>
            <a:r>
              <a:rPr lang="en-US" sz="1300" dirty="0" err="1">
                <a:ea typeface="ＭＳ Ｐゴシック" charset="0"/>
                <a:cs typeface="Gill Sans" charset="0"/>
              </a:rPr>
              <a:t>exoPAG</a:t>
            </a:r>
            <a:r>
              <a:rPr lang="en-US" sz="1300" dirty="0">
                <a:ea typeface="ＭＳ Ｐゴシック" charset="0"/>
                <a:cs typeface="Gill Sans" charset="0"/>
              </a:rPr>
              <a:t> report Dec. </a:t>
            </a:r>
            <a:r>
              <a:rPr lang="en-US" sz="1300" dirty="0" smtClean="0">
                <a:ea typeface="ＭＳ Ｐゴシック" charset="0"/>
                <a:cs typeface="Gill Sans" charset="0"/>
              </a:rPr>
              <a:t>201, </a:t>
            </a:r>
          </a:p>
          <a:p>
            <a:pPr marL="27905"/>
            <a:r>
              <a:rPr lang="en-US" sz="1300" dirty="0" smtClean="0">
                <a:ea typeface="ＭＳ Ｐゴシック" charset="0"/>
                <a:cs typeface="Gill Sans" charset="0"/>
              </a:rPr>
              <a:t>also </a:t>
            </a:r>
            <a:r>
              <a:rPr lang="en-US" sz="1300" dirty="0" err="1" smtClean="0">
                <a:ea typeface="ＭＳ Ｐゴシック" charset="0"/>
                <a:cs typeface="Gill Sans" charset="0"/>
              </a:rPr>
              <a:t>Roberge</a:t>
            </a:r>
            <a:r>
              <a:rPr lang="en-US" sz="1300" dirty="0" smtClean="0">
                <a:ea typeface="ＭＳ Ｐゴシック" charset="0"/>
                <a:cs typeface="Gill Sans" charset="0"/>
              </a:rPr>
              <a:t> et al. (2012, PASP)</a:t>
            </a:r>
            <a:endParaRPr lang="en-US" sz="1300" dirty="0">
              <a:ea typeface="ＭＳ Ｐゴシック" charset="0"/>
              <a:cs typeface="Gill San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80" y="2942172"/>
            <a:ext cx="4277320" cy="283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750" y="990144"/>
            <a:ext cx="881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u="sng" dirty="0" smtClean="0">
                <a:solidFill>
                  <a:schemeClr val="accent6"/>
                </a:solidFill>
              </a:rPr>
              <a:t>Current performance (November 2014):</a:t>
            </a:r>
            <a:r>
              <a:rPr lang="en-US" dirty="0" smtClean="0">
                <a:solidFill>
                  <a:schemeClr val="accent6"/>
                </a:solidFill>
              </a:rPr>
              <a:t>  null calibration of 0.1% (or 40 </a:t>
            </a:r>
            <a:r>
              <a:rPr lang="en-US" dirty="0" err="1" smtClean="0">
                <a:solidFill>
                  <a:schemeClr val="accent6"/>
                </a:solidFill>
              </a:rPr>
              <a:t>zodis</a:t>
            </a:r>
            <a:r>
              <a:rPr lang="en-US" dirty="0" smtClean="0">
                <a:solidFill>
                  <a:schemeClr val="accent6"/>
                </a:solidFill>
              </a:rPr>
              <a:t>):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50" y="354568"/>
            <a:ext cx="91249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2D2D8A"/>
                </a:solidFill>
              </a:rPr>
              <a:t>The LBTI HOSTS survey</a:t>
            </a:r>
            <a:endParaRPr lang="en-US" sz="3200" dirty="0">
              <a:solidFill>
                <a:srgbClr val="2D2D8A"/>
              </a:solidFill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954" y="1511876"/>
            <a:ext cx="8607196" cy="524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 bwMode="auto">
          <a:xfrm flipV="1">
            <a:off x="5537200" y="3175000"/>
            <a:ext cx="0" cy="1788766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Oval 15"/>
          <p:cNvSpPr/>
          <p:nvPr/>
        </p:nvSpPr>
        <p:spPr bwMode="auto">
          <a:xfrm>
            <a:off x="5448300" y="3706466"/>
            <a:ext cx="182880" cy="182880"/>
          </a:xfrm>
          <a:prstGeom prst="ellipse">
            <a:avLst/>
          </a:prstGeom>
          <a:solidFill>
            <a:srgbClr val="008000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7723743" y="3740875"/>
            <a:ext cx="210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 </a:t>
            </a:r>
            <a:r>
              <a:rPr lang="en-US" dirty="0" err="1" smtClean="0">
                <a:solidFill>
                  <a:srgbClr val="FF0000"/>
                </a:solidFill>
              </a:rPr>
              <a:t>sigmas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1180" y="3661500"/>
            <a:ext cx="2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Nov 2014</a:t>
            </a:r>
            <a:endParaRPr lang="en-US" sz="1200" dirty="0"/>
          </a:p>
        </p:txBody>
      </p:sp>
      <p:sp>
        <p:nvSpPr>
          <p:cNvPr id="18" name="Oval 17"/>
          <p:cNvSpPr/>
          <p:nvPr/>
        </p:nvSpPr>
        <p:spPr bwMode="auto">
          <a:xfrm>
            <a:off x="5448300" y="3363566"/>
            <a:ext cx="182880" cy="18288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8480" y="3311447"/>
            <a:ext cx="2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March 2014</a:t>
            </a:r>
            <a:endParaRPr lang="en-US" sz="1200" dirty="0"/>
          </a:p>
        </p:txBody>
      </p:sp>
      <p:sp>
        <p:nvSpPr>
          <p:cNvPr id="20" name="Oval 19"/>
          <p:cNvSpPr/>
          <p:nvPr/>
        </p:nvSpPr>
        <p:spPr bwMode="auto">
          <a:xfrm>
            <a:off x="5448300" y="3070860"/>
            <a:ext cx="182880" cy="18288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31180" y="3027541"/>
            <a:ext cx="2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February 2014</a:t>
            </a:r>
            <a:endParaRPr lang="en-US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The HOSTS Team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86650" y="1311740"/>
            <a:ext cx="7697391" cy="5223867"/>
          </a:xfrm>
          <a:ln/>
        </p:spPr>
        <p:txBody>
          <a:bodyPr>
            <a:normAutofit fontScale="92500"/>
          </a:bodyPr>
          <a:lstStyle/>
          <a:p>
            <a:pPr marL="625056"/>
            <a:r>
              <a:rPr lang="en-US" dirty="0"/>
              <a:t>The HOSTS team is lead by Phil </a:t>
            </a:r>
            <a:r>
              <a:rPr lang="en-US" dirty="0" err="1"/>
              <a:t>Hinz</a:t>
            </a:r>
            <a:r>
              <a:rPr lang="en-US" dirty="0"/>
              <a:t>, with Instrument Scientists Andrew </a:t>
            </a:r>
            <a:r>
              <a:rPr lang="en-US" dirty="0" err="1"/>
              <a:t>Skemer</a:t>
            </a:r>
            <a:r>
              <a:rPr lang="en-US" dirty="0"/>
              <a:t> and Denis </a:t>
            </a:r>
            <a:r>
              <a:rPr lang="en-US" dirty="0" err="1" smtClean="0"/>
              <a:t>Defrère</a:t>
            </a:r>
            <a:endParaRPr lang="en-US" dirty="0"/>
          </a:p>
          <a:p>
            <a:pPr marL="625056"/>
            <a:r>
              <a:rPr lang="en-US" dirty="0"/>
              <a:t>The NASA </a:t>
            </a:r>
            <a:r>
              <a:rPr lang="en-US" dirty="0" err="1"/>
              <a:t>Exoplanet</a:t>
            </a:r>
            <a:r>
              <a:rPr lang="en-US" dirty="0"/>
              <a:t> Science Center will archive </a:t>
            </a:r>
            <a:r>
              <a:rPr lang="en-US" dirty="0" smtClean="0"/>
              <a:t>data </a:t>
            </a:r>
            <a:r>
              <a:rPr lang="en-US" dirty="0"/>
              <a:t>and provide data support.</a:t>
            </a:r>
          </a:p>
          <a:p>
            <a:pPr marL="625056"/>
            <a:r>
              <a:rPr lang="en-US" dirty="0"/>
              <a:t>An independent panel has selected astronomers from the </a:t>
            </a:r>
            <a:r>
              <a:rPr lang="en-US" dirty="0" err="1"/>
              <a:t>exoplanet</a:t>
            </a:r>
            <a:r>
              <a:rPr lang="en-US" dirty="0"/>
              <a:t> community to support the HOSTS program.</a:t>
            </a:r>
          </a:p>
          <a:p>
            <a:pPr marL="625056"/>
            <a:r>
              <a:rPr lang="en-US" dirty="0"/>
              <a:t>Kickoff meeting </a:t>
            </a:r>
            <a:r>
              <a:rPr lang="en-US" dirty="0" smtClean="0"/>
              <a:t>was in September 2012.</a:t>
            </a:r>
          </a:p>
          <a:p>
            <a:pPr marL="625056"/>
            <a:r>
              <a:rPr lang="en-US" dirty="0" smtClean="0"/>
              <a:t>Monthly </a:t>
            </a:r>
            <a:r>
              <a:rPr lang="en-US" dirty="0" err="1" smtClean="0"/>
              <a:t>telecons</a:t>
            </a:r>
            <a:r>
              <a:rPr lang="en-US" dirty="0" smtClean="0"/>
              <a:t> and frequent e-mails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71438" y="1241227"/>
            <a:ext cx="3366492" cy="2571750"/>
          </a:xfrm>
          <a:ln/>
        </p:spPr>
        <p:txBody>
          <a:bodyPr/>
          <a:lstStyle/>
          <a:p>
            <a:r>
              <a:rPr lang="en-US"/>
              <a:t>HOSTS Team Members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"/>
          <a:stretch>
            <a:fillRect/>
          </a:stretch>
        </p:blipFill>
        <p:spPr bwMode="auto">
          <a:xfrm>
            <a:off x="3585270" y="123900"/>
            <a:ext cx="4608835" cy="664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5109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156" y="0"/>
            <a:ext cx="1044773" cy="93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892969" y="-276820"/>
            <a:ext cx="7358063" cy="1732359"/>
          </a:xfrm>
          <a:ln/>
        </p:spPr>
        <p:txBody>
          <a:bodyPr/>
          <a:lstStyle/>
          <a:p>
            <a:r>
              <a:rPr lang="en-US"/>
              <a:t>LBTI Nulling Approach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35" y="2277070"/>
            <a:ext cx="6513091" cy="408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49" name="2micronphasesensing_DivX-1.mov" descr="/Users/wdanchi/Desktop/LBTI-HOSTS/LBTI-SPIE.ppt_media/2micronphasesensing_DivX-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071" y="1116211"/>
            <a:ext cx="4732734" cy="375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0" name="Rectangle 6"/>
          <p:cNvSpPr>
            <a:spLocks/>
          </p:cNvSpPr>
          <p:nvPr/>
        </p:nvSpPr>
        <p:spPr bwMode="auto">
          <a:xfrm>
            <a:off x="5948288" y="4866680"/>
            <a:ext cx="10419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3" bIns="0">
            <a:spAutoFit/>
          </a:bodyPr>
          <a:lstStyle/>
          <a:p>
            <a:pPr marL="27905"/>
            <a:r>
              <a:rPr lang="en-US" sz="1700">
                <a:ea typeface="ＭＳ Ｐゴシック" charset="0"/>
                <a:cs typeface="Gill Sans" charset="0"/>
              </a:rPr>
              <a:t>10 µm light</a:t>
            </a:r>
          </a:p>
        </p:txBody>
      </p:sp>
      <p:sp>
        <p:nvSpPr>
          <p:cNvPr id="31751" name="Rectangle 7"/>
          <p:cNvSpPr>
            <a:spLocks/>
          </p:cNvSpPr>
          <p:nvPr/>
        </p:nvSpPr>
        <p:spPr bwMode="auto">
          <a:xfrm>
            <a:off x="7768828" y="4866680"/>
            <a:ext cx="92653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3" bIns="0">
            <a:spAutoFit/>
          </a:bodyPr>
          <a:lstStyle/>
          <a:p>
            <a:pPr marL="27905"/>
            <a:r>
              <a:rPr lang="en-US" sz="1700">
                <a:ea typeface="ＭＳ Ｐゴシック" charset="0"/>
                <a:cs typeface="Gill Sans" charset="0"/>
              </a:rPr>
              <a:t>2 µm light</a:t>
            </a:r>
          </a:p>
        </p:txBody>
      </p:sp>
      <p:sp>
        <p:nvSpPr>
          <p:cNvPr id="31752" name="Rectangle 8"/>
          <p:cNvSpPr>
            <a:spLocks/>
          </p:cNvSpPr>
          <p:nvPr/>
        </p:nvSpPr>
        <p:spPr bwMode="auto">
          <a:xfrm>
            <a:off x="0" y="4036219"/>
            <a:ext cx="139303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1700">
                <a:ea typeface="ＭＳ Ｐゴシック" charset="0"/>
                <a:cs typeface="Gill Sans" charset="0"/>
              </a:rPr>
              <a:t>2 and 10 µm light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6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66" fill="hold"/>
                                        <p:tgtEl>
                                          <p:spTgt spid="317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174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7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17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9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973336" y="-446484"/>
            <a:ext cx="7358063" cy="1714500"/>
          </a:xfrm>
          <a:ln/>
        </p:spPr>
        <p:txBody>
          <a:bodyPr/>
          <a:lstStyle/>
          <a:p>
            <a:r>
              <a:rPr lang="en-US"/>
              <a:t>Nulling Details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5383" y="875110"/>
            <a:ext cx="2830711" cy="4018359"/>
          </a:xfrm>
          <a:ln/>
        </p:spPr>
        <p:txBody>
          <a:bodyPr/>
          <a:lstStyle/>
          <a:p>
            <a:pPr marL="625056"/>
            <a:r>
              <a:rPr lang="en-US" sz="1700" dirty="0"/>
              <a:t>Phase sensing carried out by looking at </a:t>
            </a:r>
            <a:r>
              <a:rPr lang="en-US" sz="1700" dirty="0" err="1"/>
              <a:t>interferometric</a:t>
            </a:r>
            <a:r>
              <a:rPr lang="en-US" sz="1700" dirty="0"/>
              <a:t> outputs at 2 microns. </a:t>
            </a:r>
          </a:p>
          <a:p>
            <a:pPr marL="625056"/>
            <a:r>
              <a:rPr lang="en-US" sz="1700" dirty="0"/>
              <a:t>Calibration of null carried out by setting the intensity difference for the phase </a:t>
            </a:r>
            <a:r>
              <a:rPr lang="en-US" sz="1700" dirty="0" smtClean="0"/>
              <a:t>sensor</a:t>
            </a:r>
            <a:endParaRPr lang="en-US" sz="1700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314" y="1271364"/>
            <a:ext cx="6680522" cy="500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AutoShape 4"/>
          <p:cNvSpPr>
            <a:spLocks/>
          </p:cNvSpPr>
          <p:nvPr/>
        </p:nvSpPr>
        <p:spPr bwMode="auto">
          <a:xfrm rot="890344">
            <a:off x="472157" y="4890120"/>
            <a:ext cx="2812852" cy="410766"/>
          </a:xfrm>
          <a:prstGeom prst="rightArrow">
            <a:avLst>
              <a:gd name="adj1" fmla="val 32000"/>
              <a:gd name="adj2" fmla="val 95679"/>
            </a:avLst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3" name="AutoShape 5"/>
          <p:cNvSpPr>
            <a:spLocks/>
          </p:cNvSpPr>
          <p:nvPr/>
        </p:nvSpPr>
        <p:spPr bwMode="auto">
          <a:xfrm rot="20677231" flipH="1">
            <a:off x="221010" y="4902398"/>
            <a:ext cx="2812852" cy="410766"/>
          </a:xfrm>
          <a:prstGeom prst="rightArrow">
            <a:avLst>
              <a:gd name="adj1" fmla="val 32000"/>
              <a:gd name="adj2" fmla="val 95679"/>
            </a:avLst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1794867" y="4670226"/>
            <a:ext cx="71438" cy="892969"/>
          </a:xfrm>
          <a:prstGeom prst="rect">
            <a:avLst/>
          </a:prstGeom>
          <a:solidFill>
            <a:srgbClr val="CCCCCC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5" name="Rectangle 7"/>
          <p:cNvSpPr>
            <a:spLocks/>
          </p:cNvSpPr>
          <p:nvPr/>
        </p:nvSpPr>
        <p:spPr bwMode="auto">
          <a:xfrm>
            <a:off x="0" y="5688211"/>
            <a:ext cx="973336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300">
                <a:ea typeface="ＭＳ Ｐゴシック" charset="0"/>
                <a:cs typeface="Gill Sans" charset="0"/>
              </a:rPr>
              <a:t>green output</a:t>
            </a:r>
          </a:p>
        </p:txBody>
      </p:sp>
      <p:sp>
        <p:nvSpPr>
          <p:cNvPr id="32776" name="Rectangle 8"/>
          <p:cNvSpPr>
            <a:spLocks/>
          </p:cNvSpPr>
          <p:nvPr/>
        </p:nvSpPr>
        <p:spPr bwMode="auto">
          <a:xfrm>
            <a:off x="2544961" y="5572125"/>
            <a:ext cx="973336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300">
                <a:ea typeface="ＭＳ Ｐゴシック" charset="0"/>
                <a:cs typeface="Gill Sans" charset="0"/>
              </a:rPr>
              <a:t>blue output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5109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156" y="0"/>
            <a:ext cx="1044773" cy="93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/>
          </p:cNvSpPr>
          <p:nvPr/>
        </p:nvSpPr>
        <p:spPr bwMode="auto">
          <a:xfrm>
            <a:off x="2589670" y="201007"/>
            <a:ext cx="37197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28573" bIns="0">
            <a:spAutoFit/>
          </a:bodyPr>
          <a:lstStyle/>
          <a:p>
            <a:pPr marL="27905"/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The Contrast Problem</a:t>
            </a:r>
          </a:p>
        </p:txBody>
      </p:sp>
      <p:pic>
        <p:nvPicPr>
          <p:cNvPr id="2970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179"/>
            <a:ext cx="5607844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6" name="Group 10"/>
          <p:cNvGrpSpPr>
            <a:grpSpLocks/>
          </p:cNvGrpSpPr>
          <p:nvPr/>
        </p:nvGrpSpPr>
        <p:grpSpPr bwMode="auto">
          <a:xfrm>
            <a:off x="1493490" y="1044773"/>
            <a:ext cx="7496473" cy="3617640"/>
            <a:chOff x="0" y="0"/>
            <a:chExt cx="6715" cy="3241"/>
          </a:xfrm>
        </p:grpSpPr>
        <p:sp>
          <p:nvSpPr>
            <p:cNvPr id="29701" name="Line 5"/>
            <p:cNvSpPr>
              <a:spLocks noChangeShapeType="1"/>
            </p:cNvSpPr>
            <p:nvPr/>
          </p:nvSpPr>
          <p:spPr bwMode="auto">
            <a:xfrm rot="10800000" flipH="1">
              <a:off x="2182" y="1300"/>
              <a:ext cx="1" cy="1941"/>
            </a:xfrm>
            <a:prstGeom prst="line">
              <a:avLst/>
            </a:prstGeom>
            <a:noFill/>
            <a:ln w="127000" cap="flat">
              <a:solidFill>
                <a:srgbClr val="D90B00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02" name="Rectangle 6"/>
            <p:cNvSpPr>
              <a:spLocks/>
            </p:cNvSpPr>
            <p:nvPr/>
          </p:nvSpPr>
          <p:spPr bwMode="auto">
            <a:xfrm>
              <a:off x="0" y="1587"/>
              <a:ext cx="4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solidFill>
                    <a:srgbClr val="001F67"/>
                  </a:solidFill>
                  <a:ea typeface="ＭＳ Ｐゴシック" charset="0"/>
                  <a:cs typeface="Gill Sans" charset="0"/>
                </a:rPr>
                <a:t>10</a:t>
              </a:r>
              <a:r>
                <a:rPr lang="en-US" sz="1700" baseline="32000">
                  <a:solidFill>
                    <a:srgbClr val="001F67"/>
                  </a:solidFill>
                  <a:ea typeface="ＭＳ Ｐゴシック" charset="0"/>
                  <a:cs typeface="Gill Sans" charset="0"/>
                </a:rPr>
                <a:t>10</a:t>
              </a:r>
            </a:p>
          </p:txBody>
        </p:sp>
        <p:sp>
          <p:nvSpPr>
            <p:cNvPr id="29703" name="Line 7"/>
            <p:cNvSpPr>
              <a:spLocks noChangeShapeType="1"/>
            </p:cNvSpPr>
            <p:nvPr/>
          </p:nvSpPr>
          <p:spPr bwMode="auto">
            <a:xfrm rot="10800000">
              <a:off x="446" y="159"/>
              <a:ext cx="20" cy="2867"/>
            </a:xfrm>
            <a:prstGeom prst="line">
              <a:avLst/>
            </a:prstGeom>
            <a:noFill/>
            <a:ln w="127000" cap="flat">
              <a:solidFill>
                <a:srgbClr val="003DCC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04" name="Rectangle 8"/>
            <p:cNvSpPr>
              <a:spLocks/>
            </p:cNvSpPr>
            <p:nvPr/>
          </p:nvSpPr>
          <p:spPr bwMode="auto">
            <a:xfrm>
              <a:off x="2221" y="2785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solidFill>
                    <a:srgbClr val="D90B00"/>
                  </a:solidFill>
                  <a:ea typeface="ＭＳ Ｐゴシック" charset="0"/>
                  <a:cs typeface="Gill Sans" charset="0"/>
                </a:rPr>
                <a:t>10</a:t>
              </a:r>
              <a:r>
                <a:rPr lang="en-US" sz="1700" baseline="32000">
                  <a:solidFill>
                    <a:srgbClr val="D90B00"/>
                  </a:solidFill>
                  <a:ea typeface="ＭＳ Ｐゴシック" charset="0"/>
                  <a:cs typeface="Gill Sans" charset="0"/>
                </a:rPr>
                <a:t>7</a:t>
              </a:r>
            </a:p>
          </p:txBody>
        </p:sp>
        <p:sp>
          <p:nvSpPr>
            <p:cNvPr id="29705" name="Rectangle 9"/>
            <p:cNvSpPr>
              <a:spLocks/>
            </p:cNvSpPr>
            <p:nvPr/>
          </p:nvSpPr>
          <p:spPr bwMode="auto">
            <a:xfrm>
              <a:off x="3531" y="0"/>
              <a:ext cx="3184" cy="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27905"/>
              <a:r>
                <a:rPr lang="en-US" sz="1700">
                  <a:ea typeface="ＭＳ Ｐゴシック" charset="0"/>
                  <a:cs typeface="Gill Sans" charset="0"/>
                </a:rPr>
                <a:t>Planet Finding missions aim to:</a:t>
              </a:r>
            </a:p>
            <a:p>
              <a:pPr marL="27905"/>
              <a:r>
                <a:rPr lang="en-US" sz="1700">
                  <a:solidFill>
                    <a:srgbClr val="002D99"/>
                  </a:solidFill>
                  <a:ea typeface="ＭＳ Ｐゴシック" charset="0"/>
                  <a:cs typeface="Gill Sans" charset="0"/>
                </a:rPr>
                <a:t>detect Earths 10</a:t>
              </a:r>
              <a:r>
                <a:rPr lang="en-US" sz="1700" baseline="32000">
                  <a:solidFill>
                    <a:srgbClr val="002D99"/>
                  </a:solidFill>
                  <a:ea typeface="ＭＳ Ｐゴシック" charset="0"/>
                  <a:cs typeface="Gill Sans" charset="0"/>
                </a:rPr>
                <a:t>-10</a:t>
              </a:r>
              <a:r>
                <a:rPr lang="en-US" sz="1700">
                  <a:solidFill>
                    <a:srgbClr val="002D99"/>
                  </a:solidFill>
                  <a:ea typeface="ＭＳ Ｐゴシック" charset="0"/>
                  <a:cs typeface="Gill Sans" charset="0"/>
                </a:rPr>
                <a:t> fainter in visible.</a:t>
              </a:r>
            </a:p>
            <a:p>
              <a:pPr marL="27905"/>
              <a:r>
                <a:rPr lang="en-US" sz="1700">
                  <a:solidFill>
                    <a:srgbClr val="D90B00"/>
                  </a:solidFill>
                  <a:ea typeface="ＭＳ Ｐゴシック" charset="0"/>
                  <a:cs typeface="Gill Sans" charset="0"/>
                </a:rPr>
                <a:t>detect Earth 10</a:t>
              </a:r>
              <a:r>
                <a:rPr lang="en-US" sz="1700" baseline="32000">
                  <a:solidFill>
                    <a:srgbClr val="D90B00"/>
                  </a:solidFill>
                  <a:ea typeface="ＭＳ Ｐゴシック" charset="0"/>
                  <a:cs typeface="Gill Sans" charset="0"/>
                </a:rPr>
                <a:t>-7 </a:t>
              </a:r>
              <a:r>
                <a:rPr lang="en-US" sz="1700">
                  <a:solidFill>
                    <a:srgbClr val="D90B00"/>
                  </a:solidFill>
                  <a:ea typeface="ＭＳ Ｐゴシック" charset="0"/>
                  <a:cs typeface="Gill Sans" charset="0"/>
                </a:rPr>
                <a:t> in the IR.</a:t>
              </a:r>
            </a:p>
          </p:txBody>
        </p:sp>
      </p:grpSp>
      <p:grpSp>
        <p:nvGrpSpPr>
          <p:cNvPr id="29713" name="Group 17"/>
          <p:cNvGrpSpPr>
            <a:grpSpLocks/>
          </p:cNvGrpSpPr>
          <p:nvPr/>
        </p:nvGrpSpPr>
        <p:grpSpPr bwMode="auto">
          <a:xfrm>
            <a:off x="2060525" y="1634133"/>
            <a:ext cx="6853535" cy="2885406"/>
            <a:chOff x="0" y="0"/>
            <a:chExt cx="6140" cy="2584"/>
          </a:xfrm>
        </p:grpSpPr>
        <p:sp>
          <p:nvSpPr>
            <p:cNvPr id="29707" name="Line 11"/>
            <p:cNvSpPr>
              <a:spLocks noChangeShapeType="1"/>
            </p:cNvSpPr>
            <p:nvPr/>
          </p:nvSpPr>
          <p:spPr bwMode="auto">
            <a:xfrm rot="10800000" flipH="1">
              <a:off x="0" y="2128"/>
              <a:ext cx="164" cy="1"/>
            </a:xfrm>
            <a:prstGeom prst="line">
              <a:avLst/>
            </a:prstGeom>
            <a:noFill/>
            <a:ln w="50800" cap="flat">
              <a:solidFill>
                <a:srgbClr val="C971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08" name="Rectangle 12"/>
            <p:cNvSpPr>
              <a:spLocks/>
            </p:cNvSpPr>
            <p:nvPr/>
          </p:nvSpPr>
          <p:spPr bwMode="auto">
            <a:xfrm>
              <a:off x="79" y="1840"/>
              <a:ext cx="1000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300">
                  <a:solidFill>
                    <a:srgbClr val="C97100"/>
                  </a:solidFill>
                  <a:ea typeface="ＭＳ Ｐゴシック" charset="0"/>
                  <a:cs typeface="Gill Sans" charset="0"/>
                </a:rPr>
                <a:t>Fomalhaut b</a:t>
              </a:r>
            </a:p>
            <a:p>
              <a:r>
                <a:rPr lang="en-US" sz="1300">
                  <a:solidFill>
                    <a:srgbClr val="C97100"/>
                  </a:solidFill>
                  <a:ea typeface="ＭＳ Ｐゴシック" charset="0"/>
                  <a:cs typeface="Gill Sans" charset="0"/>
                </a:rPr>
                <a:t>α = 15</a:t>
              </a:r>
              <a:r>
                <a:rPr lang="ja-JP" altLang="en-US" sz="1300">
                  <a:solidFill>
                    <a:srgbClr val="C97100"/>
                  </a:solidFill>
                  <a:latin typeface="Arial"/>
                  <a:ea typeface="ＭＳ Ｐゴシック" charset="0"/>
                  <a:cs typeface="Gill Sans" charset="0"/>
                </a:rPr>
                <a:t>”</a:t>
              </a:r>
              <a:endParaRPr lang="en-US" sz="1300">
                <a:solidFill>
                  <a:srgbClr val="C97100"/>
                </a:solidFill>
                <a:ea typeface="ＭＳ Ｐゴシック" charset="0"/>
                <a:cs typeface="Gill Sans" charset="0"/>
              </a:endParaRPr>
            </a:p>
          </p:txBody>
        </p:sp>
        <p:sp>
          <p:nvSpPr>
            <p:cNvPr id="29709" name="Rectangle 13"/>
            <p:cNvSpPr>
              <a:spLocks/>
            </p:cNvSpPr>
            <p:nvPr/>
          </p:nvSpPr>
          <p:spPr bwMode="auto">
            <a:xfrm>
              <a:off x="550" y="1170"/>
              <a:ext cx="728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300">
                  <a:solidFill>
                    <a:srgbClr val="640E2F"/>
                  </a:solidFill>
                  <a:ea typeface="ＭＳ Ｐゴシック" charset="0"/>
                  <a:cs typeface="Gill Sans" charset="0"/>
                </a:rPr>
                <a:t>HR 8799 b</a:t>
              </a:r>
            </a:p>
            <a:p>
              <a:r>
                <a:rPr lang="en-US" sz="1300">
                  <a:solidFill>
                    <a:srgbClr val="640E2F"/>
                  </a:solidFill>
                  <a:ea typeface="ＭＳ Ｐゴシック" charset="0"/>
                  <a:cs typeface="Gill Sans" charset="0"/>
                </a:rPr>
                <a:t>α = 1.7</a:t>
              </a:r>
              <a:r>
                <a:rPr lang="ja-JP" altLang="en-US" sz="1300">
                  <a:solidFill>
                    <a:srgbClr val="640E2F"/>
                  </a:solidFill>
                  <a:latin typeface="Arial"/>
                  <a:ea typeface="ＭＳ Ｐゴシック" charset="0"/>
                  <a:cs typeface="Gill Sans" charset="0"/>
                </a:rPr>
                <a:t>”</a:t>
              </a:r>
              <a:endParaRPr lang="en-US" sz="1300">
                <a:solidFill>
                  <a:srgbClr val="640E2F"/>
                </a:solidFill>
                <a:ea typeface="ＭＳ Ｐゴシック" charset="0"/>
                <a:cs typeface="Gill Sans" charset="0"/>
              </a:endParaRPr>
            </a:p>
          </p:txBody>
        </p:sp>
        <p:sp>
          <p:nvSpPr>
            <p:cNvPr id="29710" name="Line 14"/>
            <p:cNvSpPr>
              <a:spLocks noChangeShapeType="1"/>
            </p:cNvSpPr>
            <p:nvPr/>
          </p:nvSpPr>
          <p:spPr bwMode="auto">
            <a:xfrm rot="10800000" flipH="1">
              <a:off x="561" y="1113"/>
              <a:ext cx="515" cy="146"/>
            </a:xfrm>
            <a:prstGeom prst="line">
              <a:avLst/>
            </a:prstGeom>
            <a:noFill/>
            <a:ln w="50800" cap="flat">
              <a:solidFill>
                <a:srgbClr val="86133E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11" name="Line 15"/>
            <p:cNvSpPr>
              <a:spLocks noChangeShapeType="1"/>
            </p:cNvSpPr>
            <p:nvPr/>
          </p:nvSpPr>
          <p:spPr bwMode="auto">
            <a:xfrm rot="10800000" flipH="1">
              <a:off x="739" y="0"/>
              <a:ext cx="9" cy="1218"/>
            </a:xfrm>
            <a:prstGeom prst="line">
              <a:avLst/>
            </a:prstGeom>
            <a:noFill/>
            <a:ln w="50800" cap="flat">
              <a:solidFill>
                <a:srgbClr val="86133E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12" name="Rectangle 16"/>
            <p:cNvSpPr>
              <a:spLocks/>
            </p:cNvSpPr>
            <p:nvPr/>
          </p:nvSpPr>
          <p:spPr bwMode="auto">
            <a:xfrm>
              <a:off x="3041" y="423"/>
              <a:ext cx="3099" cy="1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>
              <a:spAutoFit/>
            </a:bodyPr>
            <a:lstStyle/>
            <a:p>
              <a:pPr marL="27905"/>
              <a:r>
                <a:rPr lang="en-US" sz="1700">
                  <a:ea typeface="ＭＳ Ｐゴシック" charset="0"/>
                  <a:cs typeface="Gill Sans" charset="0"/>
                </a:rPr>
                <a:t>Current state of the art:</a:t>
              </a:r>
            </a:p>
            <a:p>
              <a:pPr marL="27905"/>
              <a:r>
                <a:rPr lang="en-US" sz="1700">
                  <a:solidFill>
                    <a:srgbClr val="C97100"/>
                  </a:solidFill>
                  <a:ea typeface="ＭＳ Ｐゴシック" charset="0"/>
                  <a:cs typeface="Gill Sans" charset="0"/>
                </a:rPr>
                <a:t>Fomalhaut b: 10</a:t>
              </a:r>
              <a:r>
                <a:rPr lang="en-US" sz="1700" baseline="32000">
                  <a:solidFill>
                    <a:srgbClr val="C97100"/>
                  </a:solidFill>
                  <a:ea typeface="ＭＳ Ｐゴシック" charset="0"/>
                  <a:cs typeface="Gill Sans" charset="0"/>
                </a:rPr>
                <a:t>-9</a:t>
              </a:r>
              <a:r>
                <a:rPr lang="en-US" sz="1700">
                  <a:solidFill>
                    <a:srgbClr val="C97100"/>
                  </a:solidFill>
                  <a:ea typeface="ＭＳ Ｐゴシック" charset="0"/>
                  <a:cs typeface="Gill Sans" charset="0"/>
                </a:rPr>
                <a:t>, but 150x separation.</a:t>
              </a:r>
            </a:p>
            <a:p>
              <a:pPr marL="27905"/>
              <a:r>
                <a:rPr lang="en-US" sz="1700">
                  <a:solidFill>
                    <a:srgbClr val="86133E"/>
                  </a:solidFill>
                  <a:ea typeface="ＭＳ Ｐゴシック" charset="0"/>
                  <a:cs typeface="Gill Sans" charset="0"/>
                </a:rPr>
                <a:t>HR 8799b: 10</a:t>
              </a:r>
              <a:r>
                <a:rPr lang="en-US" sz="1700" baseline="32000">
                  <a:solidFill>
                    <a:srgbClr val="86133E"/>
                  </a:solidFill>
                  <a:ea typeface="ＭＳ Ｐゴシック" charset="0"/>
                  <a:cs typeface="Gill Sans" charset="0"/>
                </a:rPr>
                <a:t>-4 </a:t>
              </a:r>
              <a:r>
                <a:rPr lang="en-US" sz="1700">
                  <a:solidFill>
                    <a:srgbClr val="86133E"/>
                  </a:solidFill>
                  <a:ea typeface="ＭＳ Ｐゴシック" charset="0"/>
                  <a:cs typeface="Gill Sans" charset="0"/>
                </a:rPr>
                <a:t> but 17x separation.</a:t>
              </a:r>
            </a:p>
            <a:p>
              <a:pPr marL="27905"/>
              <a:endParaRPr lang="en-US">
                <a:solidFill>
                  <a:schemeClr val="tx1"/>
                </a:solidFill>
                <a:ea typeface="ＭＳ Ｐゴシック" charset="0"/>
                <a:cs typeface="Gill Sans" charset="0"/>
              </a:endParaRPr>
            </a:p>
          </p:txBody>
        </p:sp>
      </p:grpSp>
      <p:grpSp>
        <p:nvGrpSpPr>
          <p:cNvPr id="29716" name="Group 20"/>
          <p:cNvGrpSpPr>
            <a:grpSpLocks/>
          </p:cNvGrpSpPr>
          <p:nvPr/>
        </p:nvGrpSpPr>
        <p:grpSpPr bwMode="auto">
          <a:xfrm>
            <a:off x="1102817" y="3152180"/>
            <a:ext cx="6678290" cy="1721197"/>
            <a:chOff x="0" y="0"/>
            <a:chExt cx="5983" cy="1542"/>
          </a:xfrm>
        </p:grpSpPr>
        <p:sp>
          <p:nvSpPr>
            <p:cNvPr id="29714" name="Freeform 18"/>
            <p:cNvSpPr>
              <a:spLocks/>
            </p:cNvSpPr>
            <p:nvPr/>
          </p:nvSpPr>
          <p:spPr bwMode="auto">
            <a:xfrm>
              <a:off x="0" y="428"/>
              <a:ext cx="3812" cy="1114"/>
            </a:xfrm>
            <a:custGeom>
              <a:avLst/>
              <a:gdLst>
                <a:gd name="T0" fmla="*/ 0 w 21600"/>
                <a:gd name="T1" fmla="+- 0 21600 48"/>
                <a:gd name="T2" fmla="*/ 21600 h 21552"/>
                <a:gd name="T3" fmla="*/ 758 w 21600"/>
                <a:gd name="T4" fmla="+- 0 13522 48"/>
                <a:gd name="T5" fmla="*/ 13522 h 21552"/>
                <a:gd name="T6" fmla="*/ 2333 w 21600"/>
                <a:gd name="T7" fmla="+- 0 3694 48"/>
                <a:gd name="T8" fmla="*/ 3694 h 21552"/>
                <a:gd name="T9" fmla="*/ 4219 w 21600"/>
                <a:gd name="T10" fmla="+- 0 59 48"/>
                <a:gd name="T11" fmla="*/ 59 h 21552"/>
                <a:gd name="T12" fmla="*/ 5735 w 21600"/>
                <a:gd name="T13" fmla="+- 0 463 48"/>
                <a:gd name="T14" fmla="*/ 463 h 21552"/>
                <a:gd name="T15" fmla="*/ 7563 w 21600"/>
                <a:gd name="T16" fmla="+- 0 3358 48"/>
                <a:gd name="T17" fmla="*/ 3358 h 21552"/>
                <a:gd name="T18" fmla="*/ 9857 w 21600"/>
                <a:gd name="T19" fmla="+- 0 8810 48"/>
                <a:gd name="T20" fmla="*/ 8810 h 21552"/>
                <a:gd name="T21" fmla="*/ 10654 w 21600"/>
                <a:gd name="T22" fmla="+- 0 10830 48"/>
                <a:gd name="T23" fmla="*/ 10830 h 21552"/>
                <a:gd name="T24" fmla="*/ 10887 w 21600"/>
                <a:gd name="T25" fmla="+- 0 10897 48"/>
                <a:gd name="T26" fmla="*/ 10897 h 21552"/>
                <a:gd name="T27" fmla="*/ 11179 w 21600"/>
                <a:gd name="T28" fmla="+- 0 10628 48"/>
                <a:gd name="T29" fmla="*/ 10628 h 21552"/>
                <a:gd name="T30" fmla="*/ 11510 w 21600"/>
                <a:gd name="T31" fmla="+- 0 9618 48"/>
                <a:gd name="T32" fmla="*/ 9618 h 21552"/>
                <a:gd name="T33" fmla="*/ 12190 w 21600"/>
                <a:gd name="T34" fmla="+- 0 7262 48"/>
                <a:gd name="T35" fmla="*/ 7262 h 21552"/>
                <a:gd name="T36" fmla="*/ 12793 w 21600"/>
                <a:gd name="T37" fmla="+- 0 5647 48"/>
                <a:gd name="T38" fmla="*/ 5647 h 21552"/>
                <a:gd name="T39" fmla="*/ 13473 w 21600"/>
                <a:gd name="T40" fmla="+- 0 4839 48"/>
                <a:gd name="T41" fmla="*/ 4839 h 21552"/>
                <a:gd name="T42" fmla="*/ 13784 w 21600"/>
                <a:gd name="T43" fmla="+- 0 4637 48"/>
                <a:gd name="T44" fmla="*/ 4637 h 21552"/>
                <a:gd name="T45" fmla="*/ 14368 w 21600"/>
                <a:gd name="T46" fmla="+- 0 4435 48"/>
                <a:gd name="T47" fmla="*/ 4435 h 21552"/>
                <a:gd name="T48" fmla="*/ 15242 w 21600"/>
                <a:gd name="T49" fmla="+- 0 4839 48"/>
                <a:gd name="T50" fmla="*/ 4839 h 21552"/>
                <a:gd name="T51" fmla="*/ 15865 w 21600"/>
                <a:gd name="T52" fmla="+- 0 5647 48"/>
                <a:gd name="T53" fmla="*/ 5647 h 21552"/>
                <a:gd name="T54" fmla="*/ 16973 w 21600"/>
                <a:gd name="T55" fmla="+- 0 7464 48"/>
                <a:gd name="T56" fmla="*/ 7464 h 21552"/>
                <a:gd name="T57" fmla="*/ 20628 w 21600"/>
                <a:gd name="T58" fmla="+- 0 16686 48"/>
                <a:gd name="T59" fmla="*/ 16686 h 21552"/>
                <a:gd name="T60" fmla="*/ 21600 w 21600"/>
                <a:gd name="T61" fmla="+- 0 19446 48"/>
                <a:gd name="T62" fmla="*/ 19446 h 2155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  <a:cxn ang="0">
                  <a:pos x="T36" y="T38"/>
                </a:cxn>
                <a:cxn ang="0">
                  <a:pos x="T39" y="T41"/>
                </a:cxn>
                <a:cxn ang="0">
                  <a:pos x="T42" y="T44"/>
                </a:cxn>
                <a:cxn ang="0">
                  <a:pos x="T45" y="T47"/>
                </a:cxn>
                <a:cxn ang="0">
                  <a:pos x="T48" y="T50"/>
                </a:cxn>
                <a:cxn ang="0">
                  <a:pos x="T51" y="T53"/>
                </a:cxn>
                <a:cxn ang="0">
                  <a:pos x="T54" y="T56"/>
                </a:cxn>
                <a:cxn ang="0">
                  <a:pos x="T57" y="T59"/>
                </a:cxn>
                <a:cxn ang="0">
                  <a:pos x="T60" y="T62"/>
                </a:cxn>
              </a:cxnLst>
              <a:rect l="0" t="0" r="r" b="b"/>
              <a:pathLst>
                <a:path w="21600" h="21552">
                  <a:moveTo>
                    <a:pt x="0" y="21552"/>
                  </a:moveTo>
                  <a:lnTo>
                    <a:pt x="758" y="13474"/>
                  </a:lnTo>
                  <a:cubicBezTo>
                    <a:pt x="758" y="13474"/>
                    <a:pt x="1592" y="6123"/>
                    <a:pt x="2333" y="3646"/>
                  </a:cubicBezTo>
                  <a:cubicBezTo>
                    <a:pt x="3074" y="1169"/>
                    <a:pt x="3863" y="71"/>
                    <a:pt x="4219" y="11"/>
                  </a:cubicBezTo>
                  <a:cubicBezTo>
                    <a:pt x="4575" y="-48"/>
                    <a:pt x="5717" y="130"/>
                    <a:pt x="5735" y="415"/>
                  </a:cubicBezTo>
                  <a:cubicBezTo>
                    <a:pt x="5754" y="701"/>
                    <a:pt x="7554" y="2940"/>
                    <a:pt x="7563" y="3310"/>
                  </a:cubicBezTo>
                  <a:cubicBezTo>
                    <a:pt x="7571" y="3680"/>
                    <a:pt x="9857" y="8762"/>
                    <a:pt x="9857" y="8762"/>
                  </a:cubicBezTo>
                  <a:lnTo>
                    <a:pt x="10654" y="10782"/>
                  </a:lnTo>
                  <a:lnTo>
                    <a:pt x="10887" y="10849"/>
                  </a:lnTo>
                  <a:lnTo>
                    <a:pt x="11179" y="10580"/>
                  </a:lnTo>
                  <a:lnTo>
                    <a:pt x="11510" y="9570"/>
                  </a:lnTo>
                  <a:lnTo>
                    <a:pt x="12190" y="7214"/>
                  </a:lnTo>
                  <a:lnTo>
                    <a:pt x="12793" y="5599"/>
                  </a:lnTo>
                  <a:lnTo>
                    <a:pt x="13473" y="4791"/>
                  </a:lnTo>
                  <a:lnTo>
                    <a:pt x="13784" y="4589"/>
                  </a:lnTo>
                  <a:lnTo>
                    <a:pt x="14368" y="4387"/>
                  </a:lnTo>
                  <a:lnTo>
                    <a:pt x="15242" y="4791"/>
                  </a:lnTo>
                  <a:lnTo>
                    <a:pt x="15865" y="5599"/>
                  </a:lnTo>
                  <a:lnTo>
                    <a:pt x="16973" y="7416"/>
                  </a:lnTo>
                  <a:lnTo>
                    <a:pt x="20628" y="16638"/>
                  </a:lnTo>
                  <a:lnTo>
                    <a:pt x="21600" y="19398"/>
                  </a:lnTo>
                </a:path>
              </a:pathLst>
            </a:custGeom>
            <a:noFill/>
            <a:ln w="25400" cap="flat">
              <a:solidFill>
                <a:srgbClr val="86CD4D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15" name="Rectangle 19"/>
            <p:cNvSpPr>
              <a:spLocks/>
            </p:cNvSpPr>
            <p:nvPr/>
          </p:nvSpPr>
          <p:spPr bwMode="auto">
            <a:xfrm>
              <a:off x="3899" y="0"/>
              <a:ext cx="2084" cy="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>
              <a:spAutoFit/>
            </a:bodyPr>
            <a:lstStyle/>
            <a:p>
              <a:pPr marL="27905"/>
              <a:endParaRPr lang="en-US" sz="1700" dirty="0">
                <a:solidFill>
                  <a:srgbClr val="003DCC"/>
                </a:solidFill>
                <a:ea typeface="ＭＳ Ｐゴシック" charset="0"/>
                <a:cs typeface="Gill Sans" charset="0"/>
              </a:endParaRPr>
            </a:p>
            <a:p>
              <a:pPr marL="27905"/>
              <a:r>
                <a:rPr lang="en-US" sz="1700" dirty="0">
                  <a:ea typeface="ＭＳ Ｐゴシック" charset="0"/>
                  <a:cs typeface="Gill Sans" charset="0"/>
                </a:rPr>
                <a:t>Our own Zodiacal dust:</a:t>
              </a:r>
            </a:p>
            <a:p>
              <a:pPr marL="27905"/>
              <a:r>
                <a:rPr lang="en-US" sz="1700" dirty="0">
                  <a:solidFill>
                    <a:srgbClr val="86CD4D"/>
                  </a:solidFill>
                  <a:ea typeface="ＭＳ Ｐゴシック" charset="0"/>
                  <a:cs typeface="Gill Sans" charset="0"/>
                </a:rPr>
                <a:t>5x 10</a:t>
              </a:r>
              <a:r>
                <a:rPr lang="en-US" sz="1700" baseline="32000" dirty="0">
                  <a:solidFill>
                    <a:srgbClr val="86CD4D"/>
                  </a:solidFill>
                  <a:ea typeface="ＭＳ Ｐゴシック" charset="0"/>
                  <a:cs typeface="Gill Sans" charset="0"/>
                </a:rPr>
                <a:t>-5 </a:t>
              </a:r>
              <a:r>
                <a:rPr lang="en-US" sz="1700" dirty="0">
                  <a:solidFill>
                    <a:srgbClr val="86CD4D"/>
                  </a:solidFill>
                  <a:ea typeface="ＭＳ Ｐゴシック" charset="0"/>
                  <a:cs typeface="Gill Sans" charset="0"/>
                </a:rPr>
                <a:t>at 10 µm =1 </a:t>
              </a:r>
              <a:r>
                <a:rPr lang="en-US" sz="1700" dirty="0" err="1" smtClean="0">
                  <a:solidFill>
                    <a:srgbClr val="86CD4D"/>
                  </a:solidFill>
                  <a:ea typeface="ＭＳ Ｐゴシック" charset="0"/>
                  <a:cs typeface="Gill Sans" charset="0"/>
                </a:rPr>
                <a:t>zodi</a:t>
              </a:r>
              <a:r>
                <a:rPr lang="en-US" sz="1700" dirty="0" smtClean="0">
                  <a:solidFill>
                    <a:srgbClr val="86CD4D"/>
                  </a:solidFill>
                  <a:ea typeface="ＭＳ Ｐゴシック" charset="0"/>
                  <a:cs typeface="Gill Sans" charset="0"/>
                </a:rPr>
                <a:t>.</a:t>
              </a:r>
              <a:endParaRPr lang="en-US" sz="1700" dirty="0">
                <a:solidFill>
                  <a:srgbClr val="86CD4D"/>
                </a:solidFill>
                <a:ea typeface="ＭＳ Ｐゴシック" charset="0"/>
                <a:cs typeface="Gill Sans" charset="0"/>
              </a:endParaRPr>
            </a:p>
            <a:p>
              <a:pPr marL="27905"/>
              <a:endParaRPr lang="en-US" dirty="0">
                <a:solidFill>
                  <a:schemeClr val="tx1"/>
                </a:solidFill>
                <a:ea typeface="ＭＳ Ｐゴシック" charset="0"/>
                <a:cs typeface="Gill Sans" charset="0"/>
              </a:endParaRPr>
            </a:p>
          </p:txBody>
        </p:sp>
      </p:grpSp>
      <p:grpSp>
        <p:nvGrpSpPr>
          <p:cNvPr id="29719" name="Group 23"/>
          <p:cNvGrpSpPr>
            <a:grpSpLocks/>
          </p:cNvGrpSpPr>
          <p:nvPr/>
        </p:nvGrpSpPr>
        <p:grpSpPr bwMode="auto">
          <a:xfrm>
            <a:off x="1102817" y="3319612"/>
            <a:ext cx="7665021" cy="1903035"/>
            <a:chOff x="0" y="0"/>
            <a:chExt cx="6867" cy="1704"/>
          </a:xfrm>
        </p:grpSpPr>
        <p:sp>
          <p:nvSpPr>
            <p:cNvPr id="29717" name="Freeform 21"/>
            <p:cNvSpPr>
              <a:spLocks/>
            </p:cNvSpPr>
            <p:nvPr/>
          </p:nvSpPr>
          <p:spPr bwMode="auto">
            <a:xfrm>
              <a:off x="0" y="0"/>
              <a:ext cx="3812" cy="1113"/>
            </a:xfrm>
            <a:custGeom>
              <a:avLst/>
              <a:gdLst>
                <a:gd name="T0" fmla="*/ 0 w 21600"/>
                <a:gd name="T1" fmla="+- 0 21600 48"/>
                <a:gd name="T2" fmla="*/ 21600 h 21552"/>
                <a:gd name="T3" fmla="*/ 758 w 21600"/>
                <a:gd name="T4" fmla="+- 0 13522 48"/>
                <a:gd name="T5" fmla="*/ 13522 h 21552"/>
                <a:gd name="T6" fmla="*/ 2333 w 21600"/>
                <a:gd name="T7" fmla="+- 0 3694 48"/>
                <a:gd name="T8" fmla="*/ 3694 h 21552"/>
                <a:gd name="T9" fmla="*/ 4219 w 21600"/>
                <a:gd name="T10" fmla="+- 0 59 48"/>
                <a:gd name="T11" fmla="*/ 59 h 21552"/>
                <a:gd name="T12" fmla="*/ 5735 w 21600"/>
                <a:gd name="T13" fmla="+- 0 463 48"/>
                <a:gd name="T14" fmla="*/ 463 h 21552"/>
                <a:gd name="T15" fmla="*/ 7563 w 21600"/>
                <a:gd name="T16" fmla="+- 0 3358 48"/>
                <a:gd name="T17" fmla="*/ 3358 h 21552"/>
                <a:gd name="T18" fmla="*/ 9857 w 21600"/>
                <a:gd name="T19" fmla="+- 0 8810 48"/>
                <a:gd name="T20" fmla="*/ 8810 h 21552"/>
                <a:gd name="T21" fmla="*/ 10654 w 21600"/>
                <a:gd name="T22" fmla="+- 0 10830 48"/>
                <a:gd name="T23" fmla="*/ 10830 h 21552"/>
                <a:gd name="T24" fmla="*/ 10887 w 21600"/>
                <a:gd name="T25" fmla="+- 0 10897 48"/>
                <a:gd name="T26" fmla="*/ 10897 h 21552"/>
                <a:gd name="T27" fmla="*/ 11179 w 21600"/>
                <a:gd name="T28" fmla="+- 0 10628 48"/>
                <a:gd name="T29" fmla="*/ 10628 h 21552"/>
                <a:gd name="T30" fmla="*/ 11510 w 21600"/>
                <a:gd name="T31" fmla="+- 0 9618 48"/>
                <a:gd name="T32" fmla="*/ 9618 h 21552"/>
                <a:gd name="T33" fmla="*/ 12190 w 21600"/>
                <a:gd name="T34" fmla="+- 0 7262 48"/>
                <a:gd name="T35" fmla="*/ 7262 h 21552"/>
                <a:gd name="T36" fmla="*/ 12793 w 21600"/>
                <a:gd name="T37" fmla="+- 0 5647 48"/>
                <a:gd name="T38" fmla="*/ 5647 h 21552"/>
                <a:gd name="T39" fmla="*/ 13473 w 21600"/>
                <a:gd name="T40" fmla="+- 0 4839 48"/>
                <a:gd name="T41" fmla="*/ 4839 h 21552"/>
                <a:gd name="T42" fmla="*/ 13784 w 21600"/>
                <a:gd name="T43" fmla="+- 0 4637 48"/>
                <a:gd name="T44" fmla="*/ 4637 h 21552"/>
                <a:gd name="T45" fmla="*/ 14368 w 21600"/>
                <a:gd name="T46" fmla="+- 0 4435 48"/>
                <a:gd name="T47" fmla="*/ 4435 h 21552"/>
                <a:gd name="T48" fmla="*/ 15242 w 21600"/>
                <a:gd name="T49" fmla="+- 0 4839 48"/>
                <a:gd name="T50" fmla="*/ 4839 h 21552"/>
                <a:gd name="T51" fmla="*/ 15865 w 21600"/>
                <a:gd name="T52" fmla="+- 0 5647 48"/>
                <a:gd name="T53" fmla="*/ 5647 h 21552"/>
                <a:gd name="T54" fmla="*/ 16973 w 21600"/>
                <a:gd name="T55" fmla="+- 0 7464 48"/>
                <a:gd name="T56" fmla="*/ 7464 h 21552"/>
                <a:gd name="T57" fmla="*/ 20628 w 21600"/>
                <a:gd name="T58" fmla="+- 0 16686 48"/>
                <a:gd name="T59" fmla="*/ 16686 h 21552"/>
                <a:gd name="T60" fmla="*/ 21600 w 21600"/>
                <a:gd name="T61" fmla="+- 0 19446 48"/>
                <a:gd name="T62" fmla="*/ 19446 h 2155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  <a:cxn ang="0">
                  <a:pos x="T36" y="T38"/>
                </a:cxn>
                <a:cxn ang="0">
                  <a:pos x="T39" y="T41"/>
                </a:cxn>
                <a:cxn ang="0">
                  <a:pos x="T42" y="T44"/>
                </a:cxn>
                <a:cxn ang="0">
                  <a:pos x="T45" y="T47"/>
                </a:cxn>
                <a:cxn ang="0">
                  <a:pos x="T48" y="T50"/>
                </a:cxn>
                <a:cxn ang="0">
                  <a:pos x="T51" y="T53"/>
                </a:cxn>
                <a:cxn ang="0">
                  <a:pos x="T54" y="T56"/>
                </a:cxn>
                <a:cxn ang="0">
                  <a:pos x="T57" y="T59"/>
                </a:cxn>
                <a:cxn ang="0">
                  <a:pos x="T60" y="T62"/>
                </a:cxn>
              </a:cxnLst>
              <a:rect l="0" t="0" r="r" b="b"/>
              <a:pathLst>
                <a:path w="21600" h="21552">
                  <a:moveTo>
                    <a:pt x="0" y="21552"/>
                  </a:moveTo>
                  <a:lnTo>
                    <a:pt x="758" y="13474"/>
                  </a:lnTo>
                  <a:cubicBezTo>
                    <a:pt x="758" y="13474"/>
                    <a:pt x="1592" y="6123"/>
                    <a:pt x="2333" y="3646"/>
                  </a:cubicBezTo>
                  <a:cubicBezTo>
                    <a:pt x="3074" y="1169"/>
                    <a:pt x="3863" y="71"/>
                    <a:pt x="4219" y="11"/>
                  </a:cubicBezTo>
                  <a:cubicBezTo>
                    <a:pt x="4575" y="-48"/>
                    <a:pt x="5717" y="130"/>
                    <a:pt x="5735" y="415"/>
                  </a:cubicBezTo>
                  <a:cubicBezTo>
                    <a:pt x="5754" y="701"/>
                    <a:pt x="7554" y="2940"/>
                    <a:pt x="7563" y="3310"/>
                  </a:cubicBezTo>
                  <a:cubicBezTo>
                    <a:pt x="7571" y="3680"/>
                    <a:pt x="9857" y="8762"/>
                    <a:pt x="9857" y="8762"/>
                  </a:cubicBezTo>
                  <a:lnTo>
                    <a:pt x="10654" y="10782"/>
                  </a:lnTo>
                  <a:lnTo>
                    <a:pt x="10887" y="10849"/>
                  </a:lnTo>
                  <a:lnTo>
                    <a:pt x="11179" y="10580"/>
                  </a:lnTo>
                  <a:lnTo>
                    <a:pt x="11510" y="9570"/>
                  </a:lnTo>
                  <a:lnTo>
                    <a:pt x="12190" y="7214"/>
                  </a:lnTo>
                  <a:lnTo>
                    <a:pt x="12793" y="5599"/>
                  </a:lnTo>
                  <a:lnTo>
                    <a:pt x="13473" y="4791"/>
                  </a:lnTo>
                  <a:lnTo>
                    <a:pt x="13784" y="4589"/>
                  </a:lnTo>
                  <a:lnTo>
                    <a:pt x="14368" y="4387"/>
                  </a:lnTo>
                  <a:lnTo>
                    <a:pt x="15242" y="4791"/>
                  </a:lnTo>
                  <a:lnTo>
                    <a:pt x="15865" y="5599"/>
                  </a:lnTo>
                  <a:lnTo>
                    <a:pt x="16973" y="7416"/>
                  </a:lnTo>
                  <a:lnTo>
                    <a:pt x="20628" y="16638"/>
                  </a:lnTo>
                  <a:lnTo>
                    <a:pt x="21600" y="19398"/>
                  </a:lnTo>
                </a:path>
              </a:pathLst>
            </a:custGeom>
            <a:noFill/>
            <a:ln w="25400" cap="flat">
              <a:solidFill>
                <a:srgbClr val="3F691E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18" name="Rectangle 22"/>
            <p:cNvSpPr>
              <a:spLocks/>
            </p:cNvSpPr>
            <p:nvPr/>
          </p:nvSpPr>
          <p:spPr bwMode="auto">
            <a:xfrm>
              <a:off x="3843" y="753"/>
              <a:ext cx="3024" cy="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>
              <a:spAutoFit/>
            </a:bodyPr>
            <a:lstStyle/>
            <a:p>
              <a:pPr marL="27905"/>
              <a:endParaRPr lang="en-US" sz="1700" dirty="0">
                <a:ea typeface="ＭＳ Ｐゴシック" charset="0"/>
                <a:cs typeface="Gill Sans" charset="0"/>
              </a:endParaRPr>
            </a:p>
            <a:p>
              <a:pPr marL="27905"/>
              <a:r>
                <a:rPr lang="en-US" sz="1700" dirty="0" err="1">
                  <a:ea typeface="ＭＳ Ｐゴシック" charset="0"/>
                  <a:cs typeface="Gill Sans" charset="0"/>
                </a:rPr>
                <a:t>Exozodiacal</a:t>
              </a:r>
              <a:r>
                <a:rPr lang="en-US" sz="1700" dirty="0">
                  <a:ea typeface="ＭＳ Ｐゴシック" charset="0"/>
                  <a:cs typeface="Gill Sans" charset="0"/>
                </a:rPr>
                <a:t> dust becomes a problem:</a:t>
              </a:r>
            </a:p>
            <a:p>
              <a:pPr marL="27905"/>
              <a:r>
                <a:rPr lang="en-US" sz="1700" dirty="0">
                  <a:solidFill>
                    <a:srgbClr val="3F691E"/>
                  </a:solidFill>
                  <a:ea typeface="ＭＳ Ｐゴシック" charset="0"/>
                  <a:cs typeface="Gill Sans" charset="0"/>
                </a:rPr>
                <a:t>10 </a:t>
              </a:r>
              <a:r>
                <a:rPr lang="en-US" sz="1700" dirty="0" err="1" smtClean="0">
                  <a:solidFill>
                    <a:srgbClr val="3F691E"/>
                  </a:solidFill>
                  <a:ea typeface="ＭＳ Ｐゴシック" charset="0"/>
                  <a:cs typeface="Gill Sans" charset="0"/>
                </a:rPr>
                <a:t>zodi</a:t>
              </a:r>
              <a:r>
                <a:rPr lang="en-US" sz="1700" dirty="0" smtClean="0">
                  <a:ea typeface="ＭＳ Ｐゴシック" charset="0"/>
                  <a:cs typeface="Gill Sans" charset="0"/>
                </a:rPr>
                <a:t> </a:t>
              </a:r>
              <a:r>
                <a:rPr lang="en-US" sz="1700" dirty="0">
                  <a:ea typeface="ＭＳ Ｐゴシック" charset="0"/>
                  <a:cs typeface="Gill Sans" charset="0"/>
                </a:rPr>
                <a:t>or above.</a:t>
              </a:r>
            </a:p>
            <a:p>
              <a:pPr marL="27905"/>
              <a:endParaRPr lang="en-US" dirty="0">
                <a:solidFill>
                  <a:schemeClr val="tx1"/>
                </a:solidFill>
                <a:ea typeface="ＭＳ Ｐゴシック" charset="0"/>
                <a:cs typeface="Gill Sans" charset="0"/>
              </a:endParaRPr>
            </a:p>
          </p:txBody>
        </p:sp>
      </p:grpSp>
      <p:sp>
        <p:nvSpPr>
          <p:cNvPr id="29720" name="Rectangle 24"/>
          <p:cNvSpPr>
            <a:spLocks/>
          </p:cNvSpPr>
          <p:nvPr/>
        </p:nvSpPr>
        <p:spPr bwMode="auto">
          <a:xfrm>
            <a:off x="5528593" y="5456039"/>
            <a:ext cx="3375422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1700" b="1">
                <a:ea typeface="ＭＳ Ｐゴシック" charset="0"/>
                <a:cs typeface="Gill Sans" charset="0"/>
              </a:rPr>
              <a:t>LBTI can show us what exists (planets or dust disks) at faint levels around nearby stars.</a:t>
            </a:r>
          </a:p>
          <a:p>
            <a:pPr marL="27905"/>
            <a:endParaRPr lang="en-US" sz="1700" b="1">
              <a:ea typeface="ＭＳ Ｐゴシック" charset="0"/>
              <a:cs typeface="Gill San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8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20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78594"/>
            <a:ext cx="7358063" cy="1098352"/>
          </a:xfrm>
          <a:ln/>
        </p:spPr>
        <p:txBody>
          <a:bodyPr/>
          <a:lstStyle/>
          <a:p>
            <a:r>
              <a:rPr lang="en-US" sz="5100"/>
              <a:t>Preliminary Survey Plans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8245" y="1276945"/>
            <a:ext cx="8562738" cy="4625578"/>
          </a:xfrm>
          <a:ln/>
        </p:spPr>
        <p:txBody>
          <a:bodyPr>
            <a:normAutofit fontScale="85000" lnSpcReduction="20000"/>
          </a:bodyPr>
          <a:lstStyle/>
          <a:p>
            <a:pPr marL="625056"/>
            <a:r>
              <a:rPr lang="en-US" dirty="0"/>
              <a:t>Three-pronged approach:</a:t>
            </a:r>
          </a:p>
          <a:p>
            <a:pPr marL="937584" lvl="1"/>
            <a:r>
              <a:rPr lang="en-US" dirty="0"/>
              <a:t>Shallow survey of 60-80 FGKM stars </a:t>
            </a:r>
          </a:p>
          <a:p>
            <a:pPr marL="937584" lvl="1"/>
            <a:r>
              <a:rPr lang="en-US" dirty="0"/>
              <a:t>Survey of ~10 well-known dusty systems to characterize distribution, strength, etc.</a:t>
            </a:r>
          </a:p>
          <a:p>
            <a:pPr marL="937584" lvl="1"/>
            <a:r>
              <a:rPr lang="en-US" dirty="0"/>
              <a:t>Survey 5-10 best candidate stars for future </a:t>
            </a:r>
            <a:r>
              <a:rPr lang="en-US" dirty="0" err="1"/>
              <a:t>exoplanet</a:t>
            </a:r>
            <a:r>
              <a:rPr lang="en-US" dirty="0"/>
              <a:t> missions to achieve the optimal sensitivity.</a:t>
            </a:r>
          </a:p>
          <a:p>
            <a:pPr marL="937584" lvl="1"/>
            <a:endParaRPr lang="en-US" dirty="0"/>
          </a:p>
          <a:p>
            <a:pPr marL="625056"/>
            <a:r>
              <a:rPr lang="en-US" dirty="0"/>
              <a:t>Will benefit from a parallel LBTI </a:t>
            </a:r>
            <a:r>
              <a:rPr lang="en-US" dirty="0" err="1"/>
              <a:t>Exozodi</a:t>
            </a:r>
            <a:r>
              <a:rPr lang="en-US" dirty="0"/>
              <a:t>, </a:t>
            </a:r>
            <a:r>
              <a:rPr lang="en-US" dirty="0" err="1"/>
              <a:t>Exoplanet</a:t>
            </a:r>
            <a:r>
              <a:rPr lang="en-US" dirty="0"/>
              <a:t> Common Hunt (LEECH)</a:t>
            </a:r>
          </a:p>
          <a:p>
            <a:pPr marL="937584" lvl="1"/>
            <a:r>
              <a:rPr lang="en-US" dirty="0"/>
              <a:t>L band direct imaging of system carried out via the </a:t>
            </a:r>
            <a:r>
              <a:rPr lang="en-US" dirty="0" err="1"/>
              <a:t>LMIRCam</a:t>
            </a:r>
            <a:r>
              <a:rPr lang="en-US" dirty="0"/>
              <a:t> on LBTI.</a:t>
            </a:r>
          </a:p>
          <a:p>
            <a:pPr marL="937584" lvl="1"/>
            <a:r>
              <a:rPr lang="en-US" dirty="0"/>
              <a:t>Sensitive to ~Jupiter-mass planets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3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98390"/>
            <a:ext cx="8229600" cy="1143000"/>
          </a:xfrm>
          <a:ln/>
        </p:spPr>
        <p:txBody>
          <a:bodyPr/>
          <a:lstStyle/>
          <a:p>
            <a:r>
              <a:rPr lang="en-US" dirty="0" smtClean="0"/>
              <a:t>Ingredients for Master Sample List</a:t>
            </a:r>
            <a:endParaRPr lang="en-US" dirty="0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199" y="1741390"/>
            <a:ext cx="8494753" cy="4614960"/>
          </a:xfrm>
          <a:ln/>
        </p:spPr>
        <p:txBody>
          <a:bodyPr>
            <a:normAutofit lnSpcReduction="10000"/>
          </a:bodyPr>
          <a:lstStyle/>
          <a:p>
            <a:pPr marL="625056"/>
            <a:r>
              <a:rPr lang="en-US" sz="3400" dirty="0"/>
              <a:t>Stars need to be:</a:t>
            </a:r>
          </a:p>
          <a:p>
            <a:pPr marL="937584" lvl="1"/>
            <a:r>
              <a:rPr lang="en-US" dirty="0"/>
              <a:t>Bright enough </a:t>
            </a:r>
            <a:r>
              <a:rPr lang="en-US" dirty="0" smtClean="0"/>
              <a:t>and near enough to </a:t>
            </a:r>
            <a:r>
              <a:rPr lang="en-US" dirty="0"/>
              <a:t>have their habitable zone resolvable by LBTI:</a:t>
            </a:r>
          </a:p>
          <a:p>
            <a:pPr marL="937584" lvl="1"/>
            <a:r>
              <a:rPr lang="en-US" dirty="0"/>
              <a:t>Z</a:t>
            </a:r>
            <a:r>
              <a:rPr lang="en-US" smtClean="0"/>
              <a:t>odiacal </a:t>
            </a:r>
            <a:r>
              <a:rPr lang="en-US" dirty="0"/>
              <a:t>dust above the photometric sensitivity of LBTI:</a:t>
            </a:r>
          </a:p>
          <a:p>
            <a:pPr marL="1250112" lvl="2"/>
            <a:r>
              <a:rPr lang="en-US" dirty="0"/>
              <a:t>40 pc for A stars.  21 available</a:t>
            </a:r>
          </a:p>
          <a:p>
            <a:pPr marL="1250112" lvl="2"/>
            <a:r>
              <a:rPr lang="en-US" dirty="0"/>
              <a:t>24 pc for F stars.  105 available</a:t>
            </a:r>
          </a:p>
          <a:p>
            <a:pPr marL="1250112" lvl="2"/>
            <a:r>
              <a:rPr lang="en-US" dirty="0"/>
              <a:t>14 pc for G stars. 28 available</a:t>
            </a:r>
          </a:p>
          <a:p>
            <a:pPr marL="1250112" lvl="2"/>
            <a:r>
              <a:rPr lang="en-US" dirty="0"/>
              <a:t>8 pc for K stars.   14 available</a:t>
            </a:r>
          </a:p>
          <a:p>
            <a:pPr marL="1250112" lvl="2"/>
            <a:r>
              <a:rPr lang="en-US" dirty="0"/>
              <a:t>3 pc for M stars.  2 available.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7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Exozodi</a:t>
            </a:r>
            <a:r>
              <a:rPr lang="en-US" dirty="0" smtClean="0"/>
              <a:t> affects mission yield, 4 m telescope, 5 year mission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157" y="1594970"/>
            <a:ext cx="5310203" cy="44211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4572" y="6202659"/>
            <a:ext cx="3056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Roberge</a:t>
            </a:r>
            <a:r>
              <a:rPr lang="en-US" dirty="0" smtClean="0"/>
              <a:t> et al. (2012)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561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399375"/>
            <a:ext cx="8686800" cy="63816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48911" y="366950"/>
            <a:ext cx="2395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Courtesy G. Kennedy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5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60109"/>
            <a:ext cx="8229600" cy="670388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Our first detection: </a:t>
            </a:r>
            <a:r>
              <a:rPr lang="en-US" sz="3200" b="1" dirty="0" err="1" smtClean="0">
                <a:solidFill>
                  <a:srgbClr val="000000"/>
                </a:solidFill>
              </a:rPr>
              <a:t>η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Crv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5" name="Picture 4" descr="2014-02-12_TF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666" y="2748020"/>
            <a:ext cx="5101673" cy="36440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9995449">
            <a:off x="1220138" y="3904531"/>
            <a:ext cx="36522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Orientation of outer disk </a:t>
            </a:r>
            <a:r>
              <a:rPr lang="en-US" sz="1000" dirty="0" err="1" smtClean="0"/>
              <a:t>midplane</a:t>
            </a:r>
            <a:endParaRPr lang="en-US" sz="1000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6034435" y="2938253"/>
            <a:ext cx="0" cy="3046156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 rot="16200000">
            <a:off x="5050516" y="4974735"/>
            <a:ext cx="1792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transit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0" name="Picture 9" descr="Screen Shot 2014-03-04 at 11.43.2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36" y="2847884"/>
            <a:ext cx="1178666" cy="11786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5523" y="1376766"/>
            <a:ext cx="8762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3 hours of nulling observations in February 2014 around transit;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Outer disk seen by Herschel (</a:t>
            </a:r>
            <a:r>
              <a:rPr lang="en-US" dirty="0" err="1" smtClean="0">
                <a:solidFill>
                  <a:srgbClr val="000000"/>
                </a:solidFill>
              </a:rPr>
              <a:t>i</a:t>
            </a:r>
            <a:r>
              <a:rPr lang="en-US" dirty="0" smtClean="0">
                <a:solidFill>
                  <a:srgbClr val="000000"/>
                </a:solidFill>
              </a:rPr>
              <a:t> = 46.8°, </a:t>
            </a:r>
            <a:r>
              <a:rPr lang="en-US" dirty="0">
                <a:solidFill>
                  <a:srgbClr val="000000"/>
                </a:solidFill>
              </a:rPr>
              <a:t>PA = 116.3</a:t>
            </a:r>
            <a:r>
              <a:rPr lang="en-US" dirty="0" smtClean="0">
                <a:solidFill>
                  <a:srgbClr val="000000"/>
                </a:solidFill>
              </a:rPr>
              <a:t>°, Duchene </a:t>
            </a:r>
            <a:r>
              <a:rPr lang="en-US" dirty="0">
                <a:solidFill>
                  <a:srgbClr val="000000"/>
                </a:solidFill>
              </a:rPr>
              <a:t>et al. 2014</a:t>
            </a:r>
            <a:r>
              <a:rPr lang="en-US" dirty="0" smtClean="0">
                <a:solidFill>
                  <a:srgbClr val="000000"/>
                </a:solidFill>
              </a:rPr>
              <a:t>);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Excess: 17</a:t>
            </a:r>
            <a:r>
              <a:rPr lang="en-US" dirty="0">
                <a:solidFill>
                  <a:srgbClr val="000000"/>
                </a:solidFill>
              </a:rPr>
              <a:t>% (IRS), 4% (KIN</a:t>
            </a:r>
            <a:r>
              <a:rPr lang="en-US" dirty="0" smtClean="0">
                <a:solidFill>
                  <a:srgbClr val="000000"/>
                </a:solidFill>
              </a:rPr>
              <a:t>);</a:t>
            </a:r>
          </a:p>
        </p:txBody>
      </p:sp>
      <p:pic>
        <p:nvPicPr>
          <p:cNvPr id="12" name="Picture 11" descr="uv_coord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2524420"/>
            <a:ext cx="4318000" cy="411080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8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η</a:t>
            </a:r>
            <a:r>
              <a:rPr lang="en-US" dirty="0" smtClean="0"/>
              <a:t> </a:t>
            </a:r>
            <a:r>
              <a:rPr lang="en-US" dirty="0" err="1" smtClean="0"/>
              <a:t>Crv</a:t>
            </a:r>
            <a:r>
              <a:rPr lang="en-US" dirty="0" smtClean="0"/>
              <a:t> best 5% of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8" name="Picture 7" descr="2014-02-12_TF_BSTRP_5%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36" y="1417638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63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492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Transmission map for </a:t>
            </a:r>
            <a:r>
              <a:rPr lang="en-US" sz="3600" dirty="0" err="1" smtClean="0"/>
              <a:t>η</a:t>
            </a:r>
            <a:r>
              <a:rPr lang="en-US" sz="3600" dirty="0" smtClean="0"/>
              <a:t> </a:t>
            </a:r>
            <a:r>
              <a:rPr lang="en-US" sz="3600" dirty="0" err="1" smtClean="0"/>
              <a:t>Crv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>at 12:22 UT on 2/12/14 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5894685"/>
            <a:ext cx="80760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inner contour indicates the dust sublimation radius while the outer contours show regions outside which a given ratio of the disk total flux is emitted, assuming the same disk inclination and position angle as the outer belt</a:t>
            </a:r>
          </a:p>
        </p:txBody>
      </p:sp>
      <p:pic>
        <p:nvPicPr>
          <p:cNvPr id="9" name="Picture 8" descr="tmap_ob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36" y="1423484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7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4-02-15_TF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951" y="3707559"/>
            <a:ext cx="4445468" cy="31753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7332380" y="3886658"/>
            <a:ext cx="1499697" cy="2637251"/>
          </a:xfrm>
          <a:prstGeom prst="rect">
            <a:avLst/>
          </a:prstGeom>
          <a:solidFill>
            <a:srgbClr val="FF0000">
              <a:alpha val="23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pic>
        <p:nvPicPr>
          <p:cNvPr id="5" name="Picture 4" descr="2014-02-15_TF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3" y="3707559"/>
            <a:ext cx="4437168" cy="3169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09107" y="3911559"/>
            <a:ext cx="1348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Vega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87012" y="6154577"/>
            <a:ext cx="1345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Twilight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61682" y="6156999"/>
            <a:ext cx="2456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HD 69830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78400" y="3886658"/>
            <a:ext cx="1164303" cy="2637251"/>
          </a:xfrm>
          <a:prstGeom prst="rect">
            <a:avLst/>
          </a:prstGeom>
          <a:solidFill>
            <a:schemeClr val="tx1">
              <a:alpha val="23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4600" y="6196077"/>
            <a:ext cx="1345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Clouds</a:t>
            </a:r>
          </a:p>
        </p:txBody>
      </p:sp>
      <p:pic>
        <p:nvPicPr>
          <p:cNvPr id="14" name="Picture 13" descr="2014-02-15_TF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485" y="531892"/>
            <a:ext cx="4445934" cy="317566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09107" y="760499"/>
            <a:ext cx="1348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sz="1400" dirty="0" smtClean="0">
                <a:solidFill>
                  <a:srgbClr val="FF0000"/>
                </a:solidFill>
              </a:rPr>
              <a:t> Uma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20" name="Picture 19" descr="2013-12-31_TF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3" y="531892"/>
            <a:ext cx="4445934" cy="31756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91404" y="771698"/>
            <a:ext cx="1348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sz="1400" dirty="0" smtClean="0">
                <a:solidFill>
                  <a:srgbClr val="FF0000"/>
                </a:solidFill>
              </a:rPr>
              <a:t> Leo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139665" y="771698"/>
            <a:ext cx="146335" cy="117140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220946" y="1547899"/>
            <a:ext cx="65054" cy="117140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3323583" y="709699"/>
            <a:ext cx="1083318" cy="2637251"/>
          </a:xfrm>
          <a:prstGeom prst="rect">
            <a:avLst/>
          </a:prstGeom>
          <a:solidFill>
            <a:srgbClr val="FF0000">
              <a:alpha val="23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83882" y="751976"/>
            <a:ext cx="1345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Twilight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Vega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5" name="Picture 4" descr="2014-03-17_TF_bot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8" y="1606661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13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282890"/>
            <a:ext cx="8229600" cy="877941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3200" b="1" dirty="0" smtClean="0"/>
              <a:t>Nuller performance status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66700" y="1338050"/>
            <a:ext cx="8420100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Demonstrated null depth of ~1% with a stability in the 0.3-0.6% range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Data calibration accuracy of </a:t>
            </a:r>
            <a:r>
              <a:rPr lang="en-US" sz="2800" dirty="0">
                <a:solidFill>
                  <a:srgbClr val="000000"/>
                </a:solidFill>
              </a:rPr>
              <a:t>~</a:t>
            </a:r>
            <a:r>
              <a:rPr lang="en-US" sz="2800" dirty="0" smtClean="0">
                <a:solidFill>
                  <a:srgbClr val="000000"/>
                </a:solidFill>
              </a:rPr>
              <a:t>0.2%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Expect a factor 2 improvement from advanced data reduction techniques (see </a:t>
            </a:r>
            <a:r>
              <a:rPr lang="en-US" sz="2800" dirty="0" err="1" smtClean="0">
                <a:solidFill>
                  <a:srgbClr val="000000"/>
                </a:solidFill>
              </a:rPr>
              <a:t>Mennesson’s</a:t>
            </a:r>
            <a:r>
              <a:rPr lang="en-US" sz="2800" dirty="0" smtClean="0">
                <a:solidFill>
                  <a:srgbClr val="000000"/>
                </a:solidFill>
              </a:rPr>
              <a:t> talk on Friday)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Advanced control algorithms for phase control under study</a:t>
            </a:r>
            <a:endParaRPr lang="en-US" sz="2800" dirty="0">
              <a:solidFill>
                <a:srgbClr val="2D2D8A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800" dirty="0" smtClean="0">
              <a:solidFill>
                <a:srgbClr val="2D2D8A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0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6357"/>
          </a:xfrm>
        </p:spPr>
        <p:txBody>
          <a:bodyPr>
            <a:normAutofit/>
          </a:bodyPr>
          <a:lstStyle/>
          <a:p>
            <a:r>
              <a:rPr lang="en-US" dirty="0" err="1" smtClean="0"/>
              <a:t>Exozodi</a:t>
            </a:r>
            <a:r>
              <a:rPr lang="en-US" dirty="0" smtClean="0"/>
              <a:t> matters for exposure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08" y="1550663"/>
            <a:ext cx="5933692" cy="44364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2143" y="6202659"/>
            <a:ext cx="5419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Roberge</a:t>
            </a:r>
            <a:r>
              <a:rPr lang="en-US" dirty="0" smtClean="0"/>
              <a:t> et al. (2012) for detailed discussion.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79020" y="1727883"/>
            <a:ext cx="2554561" cy="52322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</a:t>
            </a:r>
            <a:r>
              <a:rPr lang="en-US" sz="2800" baseline="-25000" dirty="0" err="1" smtClean="0"/>
              <a:t>exp</a:t>
            </a:r>
            <a:r>
              <a:rPr lang="en-US" sz="2800" dirty="0"/>
              <a:t> </a:t>
            </a:r>
            <a:r>
              <a:rPr lang="en-US" sz="2800" dirty="0" smtClean="0"/>
              <a:t>≈ D</a:t>
            </a:r>
            <a:r>
              <a:rPr lang="en-US" sz="2800" baseline="30000" dirty="0" smtClean="0"/>
              <a:t>-4</a:t>
            </a:r>
            <a:r>
              <a:rPr lang="en-US" sz="2800" dirty="0"/>
              <a:t> </a:t>
            </a:r>
            <a:r>
              <a:rPr lang="en-US" sz="2800" dirty="0" smtClean="0"/>
              <a:t>* </a:t>
            </a:r>
            <a:r>
              <a:rPr lang="en-US" sz="2800" dirty="0" err="1" smtClean="0"/>
              <a:t>zodi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168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xfrm>
            <a:off x="-44648" y="-419695"/>
            <a:ext cx="9081492" cy="17145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>
              <a:defRPr sz="1800"/>
            </a:pPr>
            <a:r>
              <a:rPr sz="3400" dirty="0"/>
              <a:t>LBTI Performance Requirements</a:t>
            </a:r>
          </a:p>
        </p:txBody>
      </p:sp>
      <p:sp>
        <p:nvSpPr>
          <p:cNvPr id="345" name="Shape 3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50</a:t>
            </a:fld>
            <a:endParaRPr/>
          </a:p>
        </p:txBody>
      </p:sp>
      <p:graphicFrame>
        <p:nvGraphicFramePr>
          <p:cNvPr id="346" name="Table 346"/>
          <p:cNvGraphicFramePr/>
          <p:nvPr/>
        </p:nvGraphicFramePr>
        <p:xfrm>
          <a:off x="107157" y="1116211"/>
          <a:ext cx="8929688" cy="4715203"/>
        </p:xfrm>
        <a:graphic>
          <a:graphicData uri="http://schemas.openxmlformats.org/drawingml/2006/table">
            <a:tbl>
              <a:tblPr firstRow="1"/>
              <a:tblGrid>
                <a:gridCol w="607219"/>
                <a:gridCol w="1674321"/>
                <a:gridCol w="1443438"/>
                <a:gridCol w="1884025"/>
                <a:gridCol w="1606185"/>
                <a:gridCol w="1714500"/>
              </a:tblGrid>
              <a:tr h="265523">
                <a:tc>
                  <a:txBody>
                    <a:bodyPr/>
                    <a:lstStyle/>
                    <a:p>
                      <a:pPr lvl="0" defTabSz="457200"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Identifier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Metric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Requirement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Tracking Metric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Impact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0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Current Status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</a:tr>
              <a:tr h="359554"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4F7A28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T1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 dirty="0">
                          <a:solidFill>
                            <a:srgbClr val="4F7A28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Telescope Vibration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Disturb Null by &lt;10</a:t>
                      </a:r>
                      <a:r>
                        <a:rPr sz="1000" baseline="31999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-4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Monitor vibration on critical optics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FF401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Increased zody limit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Telescope subsystems are below vibration threshold.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</a:tr>
              <a:tr h="339328"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4F7A28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T2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4F7A28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Observing Efficiency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&gt;50% open shutter time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Data provided by LBTO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9452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Increased Observing Time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Single Aperture efficiency is 60% (Nov. 2011).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</a:tr>
              <a:tr h="317897"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8D86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T3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8D86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Telescope Background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&lt;10%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MMT Comparison/Measure with LBTI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9452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Increased Observing Time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Currently measured at 11% (May 2011)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</a:tr>
              <a:tr h="265523">
                <a:tc>
                  <a:txBody>
                    <a:bodyPr/>
                    <a:lstStyle/>
                    <a:p>
                      <a:pPr lvl="0" algn="l" defTabSz="457200">
                        <a:defRPr sz="1400" b="1" i="0"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 sz="1000"/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400" b="1" i="0"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 sz="1000"/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400" i="0"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 sz="1000"/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400" i="0"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 sz="1000"/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400" i="0"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 sz="1000"/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400" i="0"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 sz="1000"/>
                    </a:p>
                  </a:txBody>
                  <a:tcPr marL="8930" marR="8930" marT="8930" marB="8930" horzOverflow="overflow">
                    <a:noFill/>
                  </a:tcPr>
                </a:tc>
              </a:tr>
              <a:tr h="336132"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4F7A28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A1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4F7A28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AO System Wavefront error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&lt;220 nm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Simulate/ MMT AO system as prototype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FF26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Increased zody limit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On-sky performance is  120 n m RMS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</a:tr>
              <a:tr h="171896"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006D8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A2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8D86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Residual Image Motion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&lt;3 mas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Simulate/Prototype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FF26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Increased zody limit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RMS=4 mas, May 2012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</a:tr>
              <a:tr h="265523">
                <a:tc>
                  <a:txBody>
                    <a:bodyPr/>
                    <a:lstStyle/>
                    <a:p>
                      <a:pPr lvl="0" algn="l" defTabSz="457200">
                        <a:defRPr sz="1400" b="1" i="0"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 sz="1000"/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400" b="1" i="0"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 sz="1000"/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400" i="0"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 sz="1000"/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400" i="0"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 sz="1000"/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400" b="1" i="0">
                          <a:solidFill>
                            <a:srgbClr val="FF2600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 sz="1000"/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400" i="0"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 sz="1000"/>
                    </a:p>
                  </a:txBody>
                  <a:tcPr marL="8930" marR="8930" marT="8930" marB="8930" horzOverflow="overflow">
                    <a:noFill/>
                  </a:tcPr>
                </a:tc>
              </a:tr>
              <a:tr h="215361">
                <a:tc rowSpan="2"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006D8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L1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006D8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Nulling Stability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&lt;0.1%(MMT)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BLINC prototype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 rowSpan="2"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FF26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Increased zody limit</a:t>
                      </a:r>
                    </a:p>
                  </a:txBody>
                  <a:tcPr marL="8930" marR="8930" marT="8930" marB="8930" horzOverflow="overflow">
                    <a:solidFill>
                      <a:srgbClr val="FFDAD8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MMT/BLINC performance is &lt;0.2%. Simulation shows acceptable stability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</a:tr>
              <a:tr h="2525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&lt;0.01%(LBT)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BLINC-&gt;LBTI scaling is 8-17x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7897"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006D8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L2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006D8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Null Depth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&lt;0.1%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BLINC prototype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FF26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Increased zody limit</a:t>
                      </a:r>
                    </a:p>
                  </a:txBody>
                  <a:tcPr marL="8930" marR="8930" marT="8930" marB="8930" horzOverflow="overflow">
                    <a:solidFill>
                      <a:srgbClr val="FFDAD8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BLINC lab tests have shown 0.03%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</a:tr>
              <a:tr h="467916"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8D86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L3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8D86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Contrast Curve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</a:t>
                      </a:r>
                      <a:r>
                        <a:rPr sz="1000" baseline="31999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-6</a:t>
                      </a: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at 3 l/D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Clio prototype / LMIRCam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FF26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Increased planet limit</a:t>
                      </a:r>
                    </a:p>
                  </a:txBody>
                  <a:tcPr marL="8930" marR="8930" marT="8930" marB="8930" horzOverflow="overflow">
                    <a:solidFill>
                      <a:srgbClr val="FFDAD8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First light with LMIRCam shows  performance at ~&lt; 10</a:t>
                      </a:r>
                      <a:r>
                        <a:rPr sz="1000" baseline="31999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-5</a:t>
                      </a: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at 3 l/D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</a:tr>
              <a:tr h="336132"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006D8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L4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006D8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 Band Noise Level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100 µJy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MIRAC prototype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5834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Increased Observing Time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MMT sensitivity is consistent.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</a:tr>
              <a:tr h="336132"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4F7A28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L5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4F7A28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 band Noise Level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 µJy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Clio prototype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5834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Increased Observing Time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Single Aperture is 4 µJy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</a:tr>
              <a:tr h="178497"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006D8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L6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006D8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Instrument Background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&lt;2%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Clio/MIRAC prototype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5834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Increased Observing Time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 be measured.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</a:tr>
              <a:tr h="265523"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006D8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L7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006D8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Throughput</a:t>
                      </a:r>
                    </a:p>
                  </a:txBody>
                  <a:tcPr marL="8930" marR="8930" marT="8930" marB="893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&gt;0.2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Clio/MIRAC prototype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b="1">
                          <a:solidFill>
                            <a:srgbClr val="5834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Increased Observing Time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 i="0">
                          <a:uFillTx/>
                        </a:defRPr>
                      </a:pPr>
                      <a:r>
                        <a:rPr sz="1000" dirty="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 be measured.</a:t>
                      </a:r>
                    </a:p>
                  </a:txBody>
                  <a:tcPr marL="8930" marR="8930" marT="8930" marB="893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347" name="Shape 347"/>
          <p:cNvSpPr/>
          <p:nvPr/>
        </p:nvSpPr>
        <p:spPr>
          <a:xfrm>
            <a:off x="651868" y="5991821"/>
            <a:ext cx="6088007" cy="98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ct val="120000"/>
              </a:lnSpc>
              <a:defRPr sz="1800"/>
            </a:pPr>
            <a:r>
              <a:rPr b="1">
                <a:solidFill>
                  <a:srgbClr val="4F7A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Green = Requirement Satisfied</a:t>
            </a:r>
          </a:p>
          <a:p>
            <a:pPr lvl="0">
              <a:lnSpc>
                <a:spcPct val="120000"/>
              </a:lnSpc>
              <a:defRPr sz="1800"/>
            </a:pPr>
            <a:r>
              <a:rPr b="1">
                <a:solidFill>
                  <a:srgbClr val="8D8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Yellow = Requirement has been measured, but not met.</a:t>
            </a:r>
          </a:p>
          <a:p>
            <a:pPr lvl="0">
              <a:lnSpc>
                <a:spcPct val="120000"/>
              </a:lnSpc>
              <a:defRPr sz="1800"/>
            </a:pPr>
            <a:r>
              <a:rPr b="1">
                <a:solidFill>
                  <a:srgbClr val="006D8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Blue = Requirement has not been measured.</a:t>
            </a:r>
          </a:p>
        </p:txBody>
      </p:sp>
      <p:sp>
        <p:nvSpPr>
          <p:cNvPr id="348" name="Shape 348"/>
          <p:cNvSpPr/>
          <p:nvPr/>
        </p:nvSpPr>
        <p:spPr>
          <a:xfrm>
            <a:off x="5715001" y="5884664"/>
            <a:ext cx="2697703" cy="65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ct val="120000"/>
              </a:lnSpc>
              <a:defRPr sz="1800"/>
            </a:pPr>
            <a:r>
              <a:rPr b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 = Worse Constraint</a:t>
            </a:r>
          </a:p>
          <a:p>
            <a:pPr lvl="0">
              <a:lnSpc>
                <a:spcPct val="120000"/>
              </a:lnSpc>
              <a:defRPr sz="1800"/>
            </a:pPr>
            <a:r>
              <a:rPr b="1">
                <a:solidFill>
                  <a:srgbClr val="9452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Brown = Additional Time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778432" y="178594"/>
            <a:ext cx="7374606" cy="1308199"/>
          </a:xfrm>
          <a:ln/>
        </p:spPr>
        <p:txBody>
          <a:bodyPr/>
          <a:lstStyle/>
          <a:p>
            <a:r>
              <a:rPr lang="en-US" dirty="0"/>
              <a:t>AO and Phasing Simulation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664" y="1486793"/>
            <a:ext cx="6500813" cy="570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/>
          </p:cNvSpPr>
          <p:nvPr/>
        </p:nvSpPr>
        <p:spPr bwMode="auto">
          <a:xfrm>
            <a:off x="6027539" y="1808262"/>
            <a:ext cx="2812852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700">
                <a:ea typeface="ＭＳ Ｐゴシック" charset="0"/>
                <a:cs typeface="Gill Sans" charset="0"/>
              </a:rPr>
              <a:t>Matlab-based Monte Carlo AO code is being used to simulate nulling performance.</a:t>
            </a:r>
          </a:p>
        </p:txBody>
      </p:sp>
      <p:sp>
        <p:nvSpPr>
          <p:cNvPr id="33796" name="Rectangle 4"/>
          <p:cNvSpPr>
            <a:spLocks/>
          </p:cNvSpPr>
          <p:nvPr/>
        </p:nvSpPr>
        <p:spPr bwMode="auto">
          <a:xfrm>
            <a:off x="6098976" y="3580805"/>
            <a:ext cx="2812852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700">
                <a:ea typeface="ＭＳ Ｐゴシック" charset="0"/>
                <a:cs typeface="Gill Sans" charset="0"/>
              </a:rPr>
              <a:t>Null stability is seen to be ~5x10</a:t>
            </a:r>
            <a:r>
              <a:rPr lang="en-US" sz="1700" baseline="32000">
                <a:ea typeface="ＭＳ Ｐゴシック" charset="0"/>
                <a:cs typeface="Gill Sans" charset="0"/>
              </a:rPr>
              <a:t>-5</a:t>
            </a:r>
            <a:r>
              <a:rPr lang="en-US" sz="1700">
                <a:ea typeface="ＭＳ Ｐゴシック" charset="0"/>
                <a:cs typeface="Gill Sans" charset="0"/>
              </a:rPr>
              <a:t> for 30% variation in seeing between science object and PSF.  This corresponds to approximately 3 zodies. </a:t>
            </a:r>
          </a:p>
          <a:p>
            <a:pPr algn="l"/>
            <a:endParaRPr lang="en-US" sz="1700">
              <a:ea typeface="ＭＳ Ｐゴシック" charset="0"/>
              <a:cs typeface="Gill Sans" charset="0"/>
            </a:endParaRPr>
          </a:p>
          <a:p>
            <a:pPr algn="l"/>
            <a:r>
              <a:rPr lang="en-US" sz="1700">
                <a:ea typeface="ＭＳ Ｐゴシック" charset="0"/>
                <a:cs typeface="Gill Sans" charset="0"/>
              </a:rPr>
              <a:t>Suggests careful (and frequent) calibration procedures will be important.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6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-133945"/>
            <a:ext cx="7358063" cy="1714500"/>
          </a:xfrm>
          <a:ln/>
        </p:spPr>
        <p:txBody>
          <a:bodyPr/>
          <a:lstStyle/>
          <a:p>
            <a:r>
              <a:rPr lang="en-US" sz="3400"/>
              <a:t>Preliminary HOSTS-LEECH  Sample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7" y="955476"/>
            <a:ext cx="911163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/>
          <p:cNvSpPr>
            <a:spLocks/>
          </p:cNvSpPr>
          <p:nvPr/>
        </p:nvSpPr>
        <p:spPr bwMode="auto">
          <a:xfrm>
            <a:off x="1369592" y="4923235"/>
            <a:ext cx="2211173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500">
                <a:ea typeface="ＭＳ Ｐゴシック" charset="0"/>
                <a:cs typeface="Gill Sans" charset="0"/>
              </a:rPr>
              <a:t>Median:</a:t>
            </a:r>
          </a:p>
          <a:p>
            <a:pPr algn="l"/>
            <a:r>
              <a:rPr lang="en-US" sz="2500">
                <a:ea typeface="ＭＳ Ｐゴシック" charset="0"/>
                <a:cs typeface="Gill Sans" charset="0"/>
              </a:rPr>
              <a:t>Age:  1 Gyr</a:t>
            </a:r>
          </a:p>
          <a:p>
            <a:pPr algn="l"/>
            <a:r>
              <a:rPr lang="en-US" sz="2500">
                <a:ea typeface="ＭＳ Ｐゴシック" charset="0"/>
                <a:cs typeface="Gill Sans" charset="0"/>
              </a:rPr>
              <a:t>spectral type: G5</a:t>
            </a:r>
          </a:p>
          <a:p>
            <a:pPr algn="l"/>
            <a:r>
              <a:rPr lang="en-US" sz="2500">
                <a:ea typeface="ＭＳ Ｐゴシック" charset="0"/>
                <a:cs typeface="Gill Sans" charset="0"/>
              </a:rPr>
              <a:t>distance: 12 pc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2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651867" y="-223242"/>
            <a:ext cx="7358063" cy="1714500"/>
          </a:xfrm>
          <a:ln/>
        </p:spPr>
        <p:txBody>
          <a:bodyPr/>
          <a:lstStyle/>
          <a:p>
            <a:r>
              <a:rPr lang="en-US" sz="3400"/>
              <a:t>Dust Detection: What might we expect?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6" r="32916" b="50896"/>
          <a:stretch>
            <a:fillRect/>
          </a:stretch>
        </p:blipFill>
        <p:spPr bwMode="auto">
          <a:xfrm>
            <a:off x="133946" y="3163342"/>
            <a:ext cx="4092029" cy="360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/>
          </p:cNvSpPr>
          <p:nvPr/>
        </p:nvSpPr>
        <p:spPr bwMode="auto">
          <a:xfrm>
            <a:off x="303609" y="1120676"/>
            <a:ext cx="8742164" cy="22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buSzPct val="125000"/>
              <a:buFont typeface="Gill Sans" charset="0"/>
              <a:buChar char="•"/>
            </a:pPr>
            <a:r>
              <a:rPr lang="en-US" sz="2500" dirty="0">
                <a:ea typeface="ＭＳ Ｐゴシック" charset="0"/>
                <a:cs typeface="Gill Sans" charset="0"/>
              </a:rPr>
              <a:t>Raymond et al. (2011) have carried out an N body simulation of debris disks that predicts dust brightness as a function of final planet architecture</a:t>
            </a:r>
            <a:r>
              <a:rPr lang="en-US" sz="2500" dirty="0" smtClean="0">
                <a:ea typeface="ＭＳ Ｐゴシック" charset="0"/>
                <a:cs typeface="Gill Sans" charset="0"/>
              </a:rPr>
              <a:t>.</a:t>
            </a:r>
            <a:endParaRPr lang="en-US" sz="2500" dirty="0">
              <a:ea typeface="ＭＳ Ｐゴシック" charset="0"/>
              <a:cs typeface="Gill Sans" charset="0"/>
            </a:endParaRPr>
          </a:p>
          <a:p>
            <a:pPr algn="l">
              <a:buSzPct val="125000"/>
              <a:buFont typeface="Gill Sans" charset="0"/>
              <a:buChar char="•"/>
            </a:pPr>
            <a:r>
              <a:rPr lang="en-US" sz="2500" dirty="0">
                <a:ea typeface="ＭＳ Ｐゴシック" charset="0"/>
                <a:cs typeface="Gill Sans" charset="0"/>
              </a:rPr>
              <a:t>Results suggest that systems with stable giant planets will  have bright debris disks. </a:t>
            </a:r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892969" y="4411266"/>
            <a:ext cx="3036094" cy="26789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9" name="Rectangle 5"/>
          <p:cNvSpPr>
            <a:spLocks/>
          </p:cNvSpPr>
          <p:nvPr/>
        </p:nvSpPr>
        <p:spPr bwMode="auto">
          <a:xfrm>
            <a:off x="4086449" y="4383152"/>
            <a:ext cx="82073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LBTI limit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4446984" y="6509742"/>
            <a:ext cx="241102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ctr"/>
            <a:fld id="{F0CB401A-83C4-C248-98C2-83D9AA226A24}" type="slidenum">
              <a:rPr lang="en-US" sz="1300">
                <a:cs typeface="Gill Sans" charset="0"/>
              </a:rPr>
              <a:pPr algn="ctr"/>
              <a:t>53</a:t>
            </a:fld>
            <a:endParaRPr lang="en-US" sz="1300">
              <a:cs typeface="Gill Sans" charset="0"/>
            </a:endParaRPr>
          </a:p>
        </p:txBody>
      </p:sp>
      <p:sp>
        <p:nvSpPr>
          <p:cNvPr id="41991" name="Rectangle 7"/>
          <p:cNvSpPr>
            <a:spLocks/>
          </p:cNvSpPr>
          <p:nvPr/>
        </p:nvSpPr>
        <p:spPr bwMode="auto">
          <a:xfrm>
            <a:off x="5394648" y="4580929"/>
            <a:ext cx="3375422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1700" b="1" dirty="0">
                <a:ea typeface="ＭＳ Ｐゴシック" charset="0"/>
                <a:cs typeface="Gill Sans" charset="0"/>
              </a:rPr>
              <a:t>LBTI can test these (and similar) predictions to lower risk in planning future </a:t>
            </a:r>
            <a:r>
              <a:rPr lang="en-US" sz="1700" b="1" dirty="0" err="1">
                <a:ea typeface="ＭＳ Ｐゴシック" charset="0"/>
                <a:cs typeface="Gill Sans" charset="0"/>
              </a:rPr>
              <a:t>exoplanet</a:t>
            </a:r>
            <a:r>
              <a:rPr lang="en-US" sz="1700" b="1" dirty="0">
                <a:ea typeface="ＭＳ Ｐゴシック" charset="0"/>
                <a:cs typeface="Gill Sans" charset="0"/>
              </a:rPr>
              <a:t> missions.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animBg="1"/>
      <p:bldP spid="41989" grpId="0" autoUpdateAnimBg="0"/>
      <p:bldP spid="4199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problem: residual dust and </a:t>
            </a:r>
            <a:r>
              <a:rPr lang="en-US" sz="3200" dirty="0" err="1" smtClean="0"/>
              <a:t>planetesimals</a:t>
            </a:r>
            <a:r>
              <a:rPr lang="en-US" sz="3200" dirty="0" smtClean="0"/>
              <a:t> interfere with imaging </a:t>
            </a:r>
            <a:r>
              <a:rPr lang="en-US" sz="3200" dirty="0" err="1" smtClean="0"/>
              <a:t>exoplanets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845" b="8845"/>
          <a:stretch>
            <a:fillRect/>
          </a:stretch>
        </p:blipFill>
        <p:spPr>
          <a:xfrm>
            <a:off x="186994" y="1506538"/>
            <a:ext cx="8830006" cy="48561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999D-4346-E247-B9DE-67591269D0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24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umps-1to1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3620"/>
          <a:stretch/>
        </p:blipFill>
        <p:spPr>
          <a:xfrm>
            <a:off x="756307" y="922454"/>
            <a:ext cx="7498080" cy="5163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78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False positives of </a:t>
            </a:r>
            <a:r>
              <a:rPr lang="en-US" dirty="0" err="1" smtClean="0"/>
              <a:t>exozodi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280982"/>
            <a:ext cx="9144000" cy="577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4493" y="6117397"/>
            <a:ext cx="8097169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</a:rPr>
              <a:t>If </a:t>
            </a:r>
            <a:r>
              <a:rPr lang="en-US" sz="1600" dirty="0" err="1" smtClean="0">
                <a:solidFill>
                  <a:srgbClr val="0070C0"/>
                </a:solidFill>
              </a:rPr>
              <a:t>exo-zodi</a:t>
            </a:r>
            <a:r>
              <a:rPr lang="en-US" sz="1600" dirty="0" smtClean="0">
                <a:solidFill>
                  <a:srgbClr val="0070C0"/>
                </a:solidFill>
              </a:rPr>
              <a:t> level is around 10-20x higher than in solar system,  resonant dust ring structures could be brighter than an </a:t>
            </a:r>
            <a:r>
              <a:rPr lang="en-US" sz="1600" dirty="0" err="1" smtClean="0">
                <a:solidFill>
                  <a:srgbClr val="0070C0"/>
                </a:solidFill>
              </a:rPr>
              <a:t>exo</a:t>
            </a:r>
            <a:r>
              <a:rPr lang="en-US" sz="1600" dirty="0" smtClean="0">
                <a:solidFill>
                  <a:srgbClr val="0070C0"/>
                </a:solidFill>
              </a:rPr>
              <a:t>-Earth at 1 AU (Figure from </a:t>
            </a:r>
            <a:r>
              <a:rPr lang="en-US" sz="1600" dirty="0" err="1" smtClean="0">
                <a:solidFill>
                  <a:srgbClr val="0070C0"/>
                </a:solidFill>
              </a:rPr>
              <a:t>Defrère</a:t>
            </a:r>
            <a:r>
              <a:rPr lang="en-US" sz="1600" dirty="0" smtClean="0">
                <a:solidFill>
                  <a:srgbClr val="0070C0"/>
                </a:solidFill>
              </a:rPr>
              <a:t> et al. 2012) 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894" y="1360768"/>
            <a:ext cx="675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</a:rPr>
              <a:t>1 </a:t>
            </a:r>
            <a:r>
              <a:rPr lang="en-US" sz="1600" dirty="0" err="1" smtClean="0">
                <a:solidFill>
                  <a:srgbClr val="00B0F0"/>
                </a:solidFill>
              </a:rPr>
              <a:t>zodi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894" y="3003152"/>
            <a:ext cx="675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5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zodi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894" y="4552015"/>
            <a:ext cx="779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</a:rPr>
              <a:t>10 </a:t>
            </a:r>
            <a:r>
              <a:rPr lang="en-US" sz="1600" dirty="0" err="1" smtClean="0">
                <a:solidFill>
                  <a:srgbClr val="00B0F0"/>
                </a:solidFill>
              </a:rPr>
              <a:t>zodi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53864" y="1360768"/>
            <a:ext cx="779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</a:rPr>
              <a:t>20 </a:t>
            </a:r>
            <a:r>
              <a:rPr lang="en-US" sz="1600" dirty="0" err="1" smtClean="0">
                <a:solidFill>
                  <a:srgbClr val="00B0F0"/>
                </a:solidFill>
              </a:rPr>
              <a:t>zodi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3864" y="3003152"/>
            <a:ext cx="779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</a:rPr>
              <a:t>50 </a:t>
            </a:r>
            <a:r>
              <a:rPr lang="en-US" sz="1600" dirty="0" err="1" smtClean="0">
                <a:solidFill>
                  <a:srgbClr val="00B0F0"/>
                </a:solidFill>
              </a:rPr>
              <a:t>zodi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53864" y="4552015"/>
            <a:ext cx="88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</a:rPr>
              <a:t>100 </a:t>
            </a:r>
            <a:r>
              <a:rPr lang="en-US" sz="1600" dirty="0" err="1" smtClean="0">
                <a:solidFill>
                  <a:srgbClr val="00B0F0"/>
                </a:solidFill>
              </a:rPr>
              <a:t>zodi</a:t>
            </a:r>
            <a:endParaRPr lang="en-US" sz="1600" dirty="0">
              <a:solidFill>
                <a:srgbClr val="00B0F0"/>
              </a:solidFill>
            </a:endParaRPr>
          </a:p>
        </p:txBody>
      </p:sp>
      <p:cxnSp>
        <p:nvCxnSpPr>
          <p:cNvPr id="16" name="Straight Connector 15"/>
          <p:cNvCxnSpPr>
            <a:stCxn id="4" idx="0"/>
          </p:cNvCxnSpPr>
          <p:nvPr/>
        </p:nvCxnSpPr>
        <p:spPr>
          <a:xfrm flipH="1">
            <a:off x="4487779" y="922454"/>
            <a:ext cx="17568" cy="4455662"/>
          </a:xfrm>
          <a:prstGeom prst="line">
            <a:avLst/>
          </a:prstGeom>
          <a:ln w="63500" cmpd="dbl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12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r>
              <a:rPr lang="en-US" sz="3200" dirty="0" err="1" smtClean="0"/>
              <a:t>Exozodi</a:t>
            </a:r>
            <a:r>
              <a:rPr lang="en-US" sz="3200" dirty="0" smtClean="0"/>
              <a:t> Clumps </a:t>
            </a:r>
            <a:r>
              <a:rPr lang="en-US" sz="3200" dirty="0"/>
              <a:t>D</a:t>
            </a:r>
            <a:r>
              <a:rPr lang="en-US" sz="3200" dirty="0" smtClean="0"/>
              <a:t>rive </a:t>
            </a:r>
            <a:r>
              <a:rPr lang="en-US" sz="3200" dirty="0"/>
              <a:t>R</a:t>
            </a:r>
            <a:r>
              <a:rPr lang="en-US" sz="3200" dirty="0" smtClean="0"/>
              <a:t>equirements </a:t>
            </a:r>
            <a:br>
              <a:rPr lang="en-US" sz="3200" dirty="0" smtClean="0"/>
            </a:br>
            <a:r>
              <a:rPr lang="en-US" sz="3200" dirty="0" smtClean="0"/>
              <a:t>of Future </a:t>
            </a:r>
            <a:r>
              <a:rPr lang="en-US" sz="3200" dirty="0" err="1"/>
              <a:t>E</a:t>
            </a:r>
            <a:r>
              <a:rPr lang="en-US" sz="3200" dirty="0" err="1" smtClean="0"/>
              <a:t>xo</a:t>
            </a:r>
            <a:r>
              <a:rPr lang="en-US" sz="3200" dirty="0" smtClean="0"/>
              <a:t>-Earth Missions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122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Current </a:t>
            </a:r>
            <a:r>
              <a:rPr lang="en-US" sz="2400" dirty="0"/>
              <a:t>simulations (Stark, </a:t>
            </a:r>
            <a:r>
              <a:rPr lang="en-US" sz="2400" dirty="0" err="1"/>
              <a:t>Kuchner</a:t>
            </a:r>
            <a:r>
              <a:rPr lang="en-US" sz="2400" dirty="0"/>
              <a:t>, </a:t>
            </a:r>
            <a:r>
              <a:rPr lang="en-US" sz="2400" dirty="0" err="1" smtClean="0"/>
              <a:t>Defrère</a:t>
            </a:r>
            <a:r>
              <a:rPr lang="en-US" sz="2400" dirty="0" smtClean="0"/>
              <a:t>, etc.) </a:t>
            </a:r>
            <a:r>
              <a:rPr lang="en-US" sz="2400" dirty="0"/>
              <a:t>suggest that at the 10-20 </a:t>
            </a:r>
            <a:r>
              <a:rPr lang="en-US" sz="2400" dirty="0" err="1" smtClean="0"/>
              <a:t>zodi</a:t>
            </a:r>
            <a:r>
              <a:rPr lang="en-US" sz="2400" dirty="0" smtClean="0"/>
              <a:t> </a:t>
            </a:r>
            <a:r>
              <a:rPr lang="en-US" sz="2400" dirty="0"/>
              <a:t>level, </a:t>
            </a:r>
            <a:r>
              <a:rPr lang="en-US" sz="2400" dirty="0" smtClean="0"/>
              <a:t>dust </a:t>
            </a:r>
            <a:r>
              <a:rPr lang="en-US" sz="2400" dirty="0"/>
              <a:t>clumps could outshine the reflected signal of an Earth-like planet and be very close to it, creating a major source of confusion and false positives for a future mission</a:t>
            </a:r>
          </a:p>
          <a:p>
            <a:pPr lvl="1"/>
            <a:r>
              <a:rPr lang="en-US" sz="2000" dirty="0"/>
              <a:t>The exact brightness and location of these clumps will be stellar system specific (function of </a:t>
            </a:r>
            <a:r>
              <a:rPr lang="en-US" sz="2000" dirty="0" err="1"/>
              <a:t>Mp</a:t>
            </a:r>
            <a:r>
              <a:rPr lang="en-US" sz="2000" dirty="0"/>
              <a:t>, </a:t>
            </a:r>
            <a:r>
              <a:rPr lang="en-US" sz="2000" dirty="0" err="1"/>
              <a:t>ap</a:t>
            </a:r>
            <a:r>
              <a:rPr lang="en-US" sz="2000" dirty="0"/>
              <a:t>, </a:t>
            </a:r>
            <a:r>
              <a:rPr lang="en-US" sz="2000" dirty="0" err="1"/>
              <a:t>rdust</a:t>
            </a:r>
            <a:r>
              <a:rPr lang="en-US" sz="2000" dirty="0"/>
              <a:t>) </a:t>
            </a:r>
          </a:p>
          <a:p>
            <a:r>
              <a:rPr lang="en-US" sz="2400" dirty="0"/>
              <a:t>In order to properly assess this risk, the median </a:t>
            </a:r>
            <a:r>
              <a:rPr lang="en-US" sz="2400" dirty="0" err="1"/>
              <a:t>exozodi</a:t>
            </a:r>
            <a:r>
              <a:rPr lang="en-US" sz="2400" dirty="0"/>
              <a:t> level should be measured down to a </a:t>
            </a:r>
            <a:r>
              <a:rPr lang="en-US" sz="2400" dirty="0" smtClean="0"/>
              <a:t>fraction </a:t>
            </a:r>
            <a:r>
              <a:rPr lang="en-US" sz="2400" dirty="0"/>
              <a:t>of this 10-20 </a:t>
            </a:r>
            <a:r>
              <a:rPr lang="en-US" sz="2400" dirty="0" err="1" smtClean="0"/>
              <a:t>zodi</a:t>
            </a:r>
            <a:r>
              <a:rPr lang="en-US" sz="2400" dirty="0" smtClean="0"/>
              <a:t> </a:t>
            </a:r>
            <a:r>
              <a:rPr lang="en-US" sz="2400" dirty="0"/>
              <a:t>confusion threshold</a:t>
            </a:r>
          </a:p>
          <a:p>
            <a:r>
              <a:rPr lang="en-US" sz="2400" dirty="0" smtClean="0"/>
              <a:t>This </a:t>
            </a:r>
            <a:r>
              <a:rPr lang="en-US" sz="2400" dirty="0"/>
              <a:t>“confusion uncertainty” (bright clumps) issue is likely more important than the sensitivity uncertainty, and should drive the LBTI performance requirement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229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Vega"/>
          <p:cNvPicPr>
            <a:picLocks noChangeAspect="1" noChangeArrowheads="1"/>
          </p:cNvPicPr>
          <p:nvPr/>
        </p:nvPicPr>
        <p:blipFill>
          <a:blip r:embed="rId3">
            <a:lum bright="7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200400"/>
            <a:ext cx="46005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97989"/>
            <a:ext cx="8229600" cy="661219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The Observing 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hallenge</a:t>
            </a:r>
            <a:endParaRPr lang="en-US"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30188" y="1121328"/>
            <a:ext cx="9561512" cy="189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457200" indent="-457200" algn="l"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</a:rPr>
              <a:t>High contrast: zodiacal dust to Sun contrast = </a:t>
            </a:r>
            <a:r>
              <a:rPr lang="en-GB" sz="2000" b="1" dirty="0" smtClean="0">
                <a:solidFill>
                  <a:srgbClr val="000000"/>
                </a:solidFill>
              </a:rPr>
              <a:t>5 × 10</a:t>
            </a:r>
            <a:r>
              <a:rPr lang="en-GB" sz="2000" b="1" baseline="30000" dirty="0" smtClean="0">
                <a:solidFill>
                  <a:srgbClr val="000000"/>
                </a:solidFill>
              </a:rPr>
              <a:t>-5</a:t>
            </a:r>
            <a:r>
              <a:rPr lang="en-GB" sz="2000" dirty="0" smtClean="0">
                <a:solidFill>
                  <a:srgbClr val="000000"/>
                </a:solidFill>
              </a:rPr>
              <a:t> at 10 </a:t>
            </a:r>
            <a:r>
              <a:rPr lang="en-GB" sz="2000" dirty="0" err="1" smtClean="0">
                <a:solidFill>
                  <a:srgbClr val="000000"/>
                </a:solidFill>
              </a:rPr>
              <a:t>μm</a:t>
            </a:r>
            <a:r>
              <a:rPr lang="en-GB" sz="2000" dirty="0" smtClean="0">
                <a:solidFill>
                  <a:srgbClr val="000000"/>
                </a:solidFill>
              </a:rPr>
              <a:t>;</a:t>
            </a:r>
          </a:p>
          <a:p>
            <a:pPr marL="457200" indent="-457200" algn="l"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</a:rPr>
              <a:t>Small angular separation: </a:t>
            </a:r>
            <a:r>
              <a:rPr lang="en-GB" sz="2000" b="1" dirty="0" smtClean="0">
                <a:solidFill>
                  <a:srgbClr val="000000"/>
                </a:solidFill>
              </a:rPr>
              <a:t>100 mas</a:t>
            </a:r>
            <a:r>
              <a:rPr lang="en-GB" sz="2000" dirty="0" smtClean="0">
                <a:solidFill>
                  <a:srgbClr val="000000"/>
                </a:solidFill>
              </a:rPr>
              <a:t> for an Solar system located at 10 pc;</a:t>
            </a:r>
          </a:p>
          <a:p>
            <a:pPr marL="457200" indent="-457200" algn="l">
              <a:buFont typeface="Arial"/>
              <a:buChar char="•"/>
              <a:defRPr/>
            </a:pPr>
            <a:r>
              <a:rPr lang="en-GB" sz="2000" i="1" dirty="0" smtClean="0">
                <a:solidFill>
                  <a:srgbClr val="FF0000"/>
                </a:solidFill>
              </a:rPr>
              <a:t>Require IR-interferometry to be resolved</a:t>
            </a:r>
            <a:r>
              <a:rPr lang="en-GB" sz="2000" dirty="0" smtClean="0">
                <a:solidFill>
                  <a:srgbClr val="000000"/>
                </a:solidFill>
              </a:rPr>
              <a:t>;</a:t>
            </a:r>
          </a:p>
          <a:p>
            <a:pPr marL="914400" lvl="1" indent="-457200" algn="l">
              <a:buFont typeface="Arial"/>
              <a:buChar char="•"/>
              <a:defRPr/>
            </a:pPr>
            <a:r>
              <a:rPr lang="en-GB" sz="1600" dirty="0" smtClean="0">
                <a:solidFill>
                  <a:srgbClr val="000000"/>
                </a:solidFill>
              </a:rPr>
              <a:t>14.4-m baseline =&gt; 70 mas at </a:t>
            </a:r>
            <a:r>
              <a:rPr lang="en-GB" sz="1600" dirty="0">
                <a:solidFill>
                  <a:srgbClr val="000000"/>
                </a:solidFill>
              </a:rPr>
              <a:t>10 </a:t>
            </a:r>
            <a:r>
              <a:rPr lang="en-GB" sz="1600" dirty="0" err="1" smtClean="0">
                <a:solidFill>
                  <a:srgbClr val="000000"/>
                </a:solidFill>
              </a:rPr>
              <a:t>μm</a:t>
            </a:r>
            <a:r>
              <a:rPr lang="en-GB" sz="1600" dirty="0" smtClean="0">
                <a:solidFill>
                  <a:srgbClr val="000000"/>
                </a:solidFill>
              </a:rPr>
              <a:t>;</a:t>
            </a:r>
          </a:p>
          <a:p>
            <a:pPr marL="914400" lvl="1" indent="-457200" algn="l">
              <a:buFont typeface="Arial"/>
              <a:buChar char="•"/>
              <a:defRPr/>
            </a:pPr>
            <a:r>
              <a:rPr lang="en-GB" sz="1600" dirty="0" smtClean="0">
                <a:solidFill>
                  <a:srgbClr val="000000"/>
                </a:solidFill>
              </a:rPr>
              <a:t>Nulling to improve the contrast;</a:t>
            </a: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 rot="2299594">
            <a:off x="1717675" y="3727450"/>
            <a:ext cx="982663" cy="584200"/>
          </a:xfrm>
          <a:prstGeom prst="ellipse">
            <a:avLst/>
          </a:prstGeom>
          <a:solidFill>
            <a:srgbClr val="FF0000">
              <a:alpha val="100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accent6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000250" y="3629025"/>
            <a:ext cx="4079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chemeClr val="accent6"/>
                </a:solidFill>
              </a:rPr>
              <a:t>?</a:t>
            </a:r>
          </a:p>
        </p:txBody>
      </p: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1785938" y="4629150"/>
            <a:ext cx="709612" cy="292100"/>
            <a:chOff x="1440" y="3072"/>
            <a:chExt cx="480" cy="192"/>
          </a:xfrm>
        </p:grpSpPr>
        <p:sp>
          <p:nvSpPr>
            <p:cNvPr id="11" name="Line 15"/>
            <p:cNvSpPr>
              <a:spLocks noChangeShapeType="1"/>
            </p:cNvSpPr>
            <p:nvPr/>
          </p:nvSpPr>
          <p:spPr bwMode="auto">
            <a:xfrm>
              <a:off x="1440" y="3072"/>
              <a:ext cx="0" cy="19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2" name="Line 16"/>
            <p:cNvSpPr>
              <a:spLocks noChangeShapeType="1"/>
            </p:cNvSpPr>
            <p:nvPr/>
          </p:nvSpPr>
          <p:spPr bwMode="auto">
            <a:xfrm>
              <a:off x="1920" y="3072"/>
              <a:ext cx="0" cy="19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>
              <a:off x="1440" y="3168"/>
              <a:ext cx="480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1701799" y="4886325"/>
            <a:ext cx="13277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accent6"/>
                </a:solidFill>
                <a:sym typeface="Wingdings" pitchFamily="2" charset="2"/>
              </a:rPr>
              <a:t>300-600K</a:t>
            </a:r>
            <a:endParaRPr lang="en-GB" sz="1600" dirty="0">
              <a:solidFill>
                <a:schemeClr val="accent6"/>
              </a:solidFill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3514725" y="4310063"/>
            <a:ext cx="9810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accent6"/>
                </a:solidFill>
              </a:rPr>
              <a:t>40 K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375025"/>
            <a:ext cx="3810000" cy="280035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6410325" y="4497388"/>
            <a:ext cx="642938" cy="785812"/>
          </a:xfrm>
          <a:prstGeom prst="ellipse">
            <a:avLst/>
          </a:prstGeom>
          <a:solidFill>
            <a:srgbClr val="FF0000">
              <a:alpha val="4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/>
              </a:solidFill>
            </a:endParaRP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6502400" y="4518025"/>
            <a:ext cx="428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BE" sz="4000">
                <a:solidFill>
                  <a:schemeClr val="bg1"/>
                </a:solidFill>
              </a:rPr>
              <a:t>?</a:t>
            </a:r>
            <a:endParaRPr lang="en-US" sz="4000">
              <a:solidFill>
                <a:schemeClr val="bg1"/>
              </a:solidFill>
            </a:endParaRPr>
          </a:p>
        </p:txBody>
      </p:sp>
      <p:cxnSp>
        <p:nvCxnSpPr>
          <p:cNvPr id="19" name="Curved Connector 18"/>
          <p:cNvCxnSpPr>
            <a:endCxn id="17" idx="0"/>
          </p:cNvCxnSpPr>
          <p:nvPr/>
        </p:nvCxnSpPr>
        <p:spPr>
          <a:xfrm>
            <a:off x="2459038" y="3827463"/>
            <a:ext cx="4273550" cy="669925"/>
          </a:xfrm>
          <a:prstGeom prst="curvedConnector2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24"/>
          <p:cNvSpPr>
            <a:spLocks/>
          </p:cNvSpPr>
          <p:nvPr/>
        </p:nvSpPr>
        <p:spPr bwMode="auto">
          <a:xfrm>
            <a:off x="2870200" y="4483100"/>
            <a:ext cx="1155700" cy="1169988"/>
          </a:xfrm>
          <a:custGeom>
            <a:avLst/>
            <a:gdLst>
              <a:gd name="T0" fmla="*/ 0 w 1155700"/>
              <a:gd name="T1" fmla="*/ 0 h 1170011"/>
              <a:gd name="T2" fmla="*/ 1041400 w 1155700"/>
              <a:gd name="T3" fmla="*/ 914328 h 1170011"/>
              <a:gd name="T4" fmla="*/ 1155700 w 1155700"/>
              <a:gd name="T5" fmla="*/ 380972 h 11700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55700" h="1170011">
                <a:moveTo>
                  <a:pt x="0" y="0"/>
                </a:moveTo>
                <a:cubicBezTo>
                  <a:pt x="424391" y="425450"/>
                  <a:pt x="848783" y="850900"/>
                  <a:pt x="1041400" y="914400"/>
                </a:cubicBezTo>
                <a:cubicBezTo>
                  <a:pt x="1234017" y="977900"/>
                  <a:pt x="429683" y="1703917"/>
                  <a:pt x="1155700" y="38100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1" name="Curved Connector 27"/>
          <p:cNvCxnSpPr>
            <a:cxnSpLocks noChangeShapeType="1"/>
          </p:cNvCxnSpPr>
          <p:nvPr/>
        </p:nvCxnSpPr>
        <p:spPr bwMode="auto">
          <a:xfrm>
            <a:off x="2819400" y="4495800"/>
            <a:ext cx="1219200" cy="914400"/>
          </a:xfrm>
          <a:prstGeom prst="curvedConnector3">
            <a:avLst>
              <a:gd name="adj1" fmla="val 93750"/>
            </a:avLst>
          </a:prstGeom>
          <a:noFill/>
          <a:ln w="47625" cmpd="thinThick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F26A-C6DC-F24F-8CC0-49075FC1181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0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16422</TotalTime>
  <Words>4062</Words>
  <Application>Microsoft Macintosh PowerPoint</Application>
  <PresentationFormat>On-screen Show (4:3)</PresentationFormat>
  <Paragraphs>527</Paragraphs>
  <Slides>53</Slides>
  <Notes>20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Determining the amount of warm zodiacal dust in the habitable zones of nearby solar-type stars</vt:lpstr>
      <vt:lpstr>Outline</vt:lpstr>
      <vt:lpstr>PowerPoint Presentation</vt:lpstr>
      <vt:lpstr>PowerPoint Presentation</vt:lpstr>
      <vt:lpstr>Exozodi matters for exposure time</vt:lpstr>
      <vt:lpstr>The problem: residual dust and planetesimals interfere with imaging exoplanets </vt:lpstr>
      <vt:lpstr>False positives of exozodi </vt:lpstr>
      <vt:lpstr>Exozodi Clumps Drive Requirements  of Future Exo-Earth Missions</vt:lpstr>
      <vt:lpstr>The Observing Challenge</vt:lpstr>
      <vt:lpstr>Exozodis are difficult to detect</vt:lpstr>
      <vt:lpstr>Analysis of stars with a priori no dust  (Millan-Gabet, Serabyn, Mennesson et al. 2011)</vt:lpstr>
      <vt:lpstr>PowerPoint Presentation</vt:lpstr>
      <vt:lpstr>The Hunt for Observable Signatures of Terrestrial Systems</vt:lpstr>
      <vt:lpstr>The HOSTS Program</vt:lpstr>
      <vt:lpstr>The HOSTS survey</vt:lpstr>
      <vt:lpstr>Mission Independent Target Selection </vt:lpstr>
      <vt:lpstr>PowerPoint Presentation</vt:lpstr>
      <vt:lpstr>Nulling interferometry  Combining high-angular resolution and high-contrast imaging</vt:lpstr>
      <vt:lpstr>Nulling interferometry  Combining high-angular resolution and high-contrast imaging</vt:lpstr>
      <vt:lpstr>LBTI Key Parameters</vt:lpstr>
      <vt:lpstr>LBTI Layout</vt:lpstr>
      <vt:lpstr>LBTI Cameras</vt:lpstr>
      <vt:lpstr>Nulling interferometry at LBTI</vt:lpstr>
      <vt:lpstr>PowerPoint Presentation</vt:lpstr>
      <vt:lpstr>PowerPoint Presentation</vt:lpstr>
      <vt:lpstr>LBTI survey</vt:lpstr>
      <vt:lpstr>LBTI Status – Passed Operational Readiness Review in May 2015</vt:lpstr>
      <vt:lpstr>Summary</vt:lpstr>
      <vt:lpstr>Recent papers -- SPIE Conference in 2014  </vt:lpstr>
      <vt:lpstr>Three refereed papers  published in The Astrophysical Journal in 2015</vt:lpstr>
      <vt:lpstr>BACKUP</vt:lpstr>
      <vt:lpstr>PowerPoint Presentation</vt:lpstr>
      <vt:lpstr>KEY Results</vt:lpstr>
      <vt:lpstr>Why is NASA interested  in exozodiacal dust?</vt:lpstr>
      <vt:lpstr>PowerPoint Presentation</vt:lpstr>
      <vt:lpstr>The HOSTS Team</vt:lpstr>
      <vt:lpstr>HOSTS Team Members</vt:lpstr>
      <vt:lpstr>LBTI Nulling Approach</vt:lpstr>
      <vt:lpstr>Nulling Details</vt:lpstr>
      <vt:lpstr>Preliminary Survey Plans</vt:lpstr>
      <vt:lpstr>Ingredients for Master Sample List</vt:lpstr>
      <vt:lpstr>Exozodi affects mission yield, 4 m telescope, 5 year mission</vt:lpstr>
      <vt:lpstr>PowerPoint Presentation</vt:lpstr>
      <vt:lpstr>Our first detection: η Crv</vt:lpstr>
      <vt:lpstr>η Crv best 5% of data</vt:lpstr>
      <vt:lpstr>Transmission map for η Crv  at 12:22 UT on 2/12/14 </vt:lpstr>
      <vt:lpstr>PowerPoint Presentation</vt:lpstr>
      <vt:lpstr>Vega</vt:lpstr>
      <vt:lpstr>Nuller performance status</vt:lpstr>
      <vt:lpstr>LBTI Performance Requirements</vt:lpstr>
      <vt:lpstr>AO and Phasing Simulation</vt:lpstr>
      <vt:lpstr>Preliminary HOSTS-LEECH  Sample</vt:lpstr>
      <vt:lpstr>Dust Detection: What might we expect?</vt:lpstr>
    </vt:vector>
  </TitlesOfParts>
  <Company>GSFC/NASA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LBTI Debris Disk Survey: Perspective from the Science Team</dc:title>
  <dc:creator>William Danchi</dc:creator>
  <cp:lastModifiedBy>William Danchi</cp:lastModifiedBy>
  <cp:revision>51</cp:revision>
  <dcterms:created xsi:type="dcterms:W3CDTF">2014-06-18T13:20:24Z</dcterms:created>
  <dcterms:modified xsi:type="dcterms:W3CDTF">2015-08-02T14:58:27Z</dcterms:modified>
</cp:coreProperties>
</file>