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0" r:id="rId3"/>
    <p:sldId id="284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4" r:id="rId12"/>
    <p:sldId id="291" r:id="rId13"/>
    <p:sldId id="292" r:id="rId14"/>
    <p:sldId id="293" r:id="rId15"/>
    <p:sldId id="290" r:id="rId16"/>
    <p:sldId id="281" r:id="rId17"/>
    <p:sldId id="279" r:id="rId18"/>
    <p:sldId id="260" r:id="rId19"/>
    <p:sldId id="262" r:id="rId20"/>
    <p:sldId id="261" r:id="rId21"/>
    <p:sldId id="263" r:id="rId22"/>
    <p:sldId id="265" r:id="rId23"/>
    <p:sldId id="264" r:id="rId24"/>
    <p:sldId id="266" r:id="rId25"/>
    <p:sldId id="267" r:id="rId26"/>
    <p:sldId id="268" r:id="rId27"/>
    <p:sldId id="269" r:id="rId28"/>
    <p:sldId id="270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8470-4F00-478F-892E-6D4DA2ABCB0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396C-F480-4D03-8900-7447D310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27AD6EDF-DFDD-4995-90F5-B7137F3B64A4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51F9C32D-172F-4AFA-AFCF-8A4C79DDA6ED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AAA59B50-C7E6-4C3C-8FB7-D8E8809A3509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5396C-F480-4D03-8900-7447D3104F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10DE1FED-FFD3-4D3B-86CD-D6510769D532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89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12191" indent="-273920" defTabSz="914589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095679" indent="-219136" defTabSz="914589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533951" indent="-219136" defTabSz="914589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1972223" indent="-219136" defTabSz="914589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410494" indent="-219136" algn="r" defTabSz="9145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848766" indent="-219136" algn="r" defTabSz="9145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287038" indent="-219136" algn="r" defTabSz="9145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725309" indent="-219136" algn="r" defTabSz="9145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BA5312-EC8A-4D4F-8FC0-5AE5E031C5A8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F7CFD259-0FE1-47E9-AA37-36E1C1183BC6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31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C483EECD-A691-4E4E-9D24-8ADDA7134EBB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6A2AD14C-6C0F-4672-ADF4-10EC1777914B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748FD581-2C61-4138-88A8-955BFD99FD04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091D6DA6-5054-45E1-87E1-38AC4A8B324A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9B0BD6BE-7C00-44CD-A3AB-05A3C01CBA02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1pPr>
            <a:lvl2pPr marL="729057" indent="-280406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2pPr>
            <a:lvl3pPr marL="112162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3pPr>
            <a:lvl4pPr marL="1570276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4pPr>
            <a:lvl5pPr marL="2018927" indent="-224325" defTabSz="900416">
              <a:defRPr sz="2700">
                <a:solidFill>
                  <a:schemeClr val="accent2"/>
                </a:solidFill>
                <a:latin typeface="Arial Black" pitchFamily="34" charset="0"/>
              </a:defRPr>
            </a:lvl5pPr>
            <a:lvl6pPr marL="246757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6pPr>
            <a:lvl7pPr marL="2916227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7pPr>
            <a:lvl8pPr marL="336487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8pPr>
            <a:lvl9pPr marL="3813528" indent="-224325" algn="ctr" defTabSz="90041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accent2"/>
                </a:solidFill>
                <a:latin typeface="Arial Black" pitchFamily="34" charset="0"/>
              </a:defRPr>
            </a:lvl9pPr>
          </a:lstStyle>
          <a:p>
            <a:fld id="{99845525-6B84-401C-BA4D-F4A607AC8C01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5396C-F480-4D03-8900-7447D3104F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362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362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37312"/>
            <a:ext cx="1835224" cy="4682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</a:t>
            </a:r>
            <a:fld id="{AFE8BB70-BF24-42D0-9BAE-A2F9E51285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58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94E8-D72D-48C6-9825-937B38D0C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0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5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F8DA-DCCE-46C6-B164-0E1EE1042C0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BF1A-ECC1-4200-A7BB-C6E1A699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288" y="1052513"/>
            <a:ext cx="83820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088" y="1628775"/>
            <a:ext cx="756126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sz="6000" b="1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CHT: Clock Hardware for Timekeeping</a:t>
            </a:r>
            <a:endParaRPr lang="en-GB" sz="6000" b="1" i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Demetrios Matsakis (USNO)</a:t>
            </a:r>
            <a:endParaRPr lang="en-GB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>
          <a:xfrm>
            <a:off x="1371600" y="4316760"/>
            <a:ext cx="6622504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Lasers, Light, and Legacy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dirty="0" smtClean="0"/>
              <a:t>August 1, 2015</a:t>
            </a: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Berkeley, CA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073"/>
            <a:ext cx="90576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18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FF5F7-368C-41B7-934D-D77CC5BA31E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 useBgFill="1"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89038"/>
          </a:xfrm>
        </p:spPr>
        <p:txBody>
          <a:bodyPr/>
          <a:lstStyle/>
          <a:p>
            <a:r>
              <a:rPr lang="en-US" altLang="en-US" smtClean="0"/>
              <a:t>The Cesium/Rubidium Fountain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447800" y="6448425"/>
            <a:ext cx="180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</a:rPr>
              <a:t>Source: Chris Ekstrom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165775"/>
              </p:ext>
            </p:extLst>
          </p:nvPr>
        </p:nvGraphicFramePr>
        <p:xfrm>
          <a:off x="381000" y="1412875"/>
          <a:ext cx="3324225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Image" r:id="rId4" imgW="15147194" imgH="21932933" progId="Photoshop.Image.4">
                  <p:embed/>
                </p:oleObj>
              </mc:Choice>
              <mc:Fallback>
                <p:oleObj name="Image" r:id="rId4" imgW="15147194" imgH="21932933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422"/>
                      <a:stretch>
                        <a:fillRect/>
                      </a:stretch>
                    </p:blipFill>
                    <p:spPr bwMode="auto">
                      <a:xfrm>
                        <a:off x="381000" y="1412875"/>
                        <a:ext cx="3324225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5"/>
          <p:cNvSpPr>
            <a:spLocks noChangeArrowheads="1"/>
          </p:cNvSpPr>
          <p:nvPr/>
        </p:nvSpPr>
        <p:spPr bwMode="white">
          <a:xfrm>
            <a:off x="0" y="1270000"/>
            <a:ext cx="9144000" cy="92075"/>
          </a:xfrm>
          <a:prstGeom prst="rect">
            <a:avLst/>
          </a:prstGeom>
          <a:gradFill rotWithShape="1">
            <a:gsLst>
              <a:gs pos="0">
                <a:srgbClr val="470000"/>
              </a:gs>
              <a:gs pos="100000">
                <a:srgbClr val="99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280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30" y="2286000"/>
            <a:ext cx="5057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 of Optical Standards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6821" y="1676400"/>
            <a:ext cx="531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ymbol" panose="05050102010706020507" pitchFamily="18" charset="2"/>
              </a:rPr>
              <a:t>s</a:t>
            </a:r>
            <a:r>
              <a:rPr lang="en-US" sz="4000" dirty="0" smtClean="0"/>
              <a:t> = (</a:t>
            </a:r>
            <a:r>
              <a:rPr lang="en-US" sz="4000" dirty="0" err="1" smtClean="0">
                <a:latin typeface="Symbol" panose="05050102010706020507" pitchFamily="18" charset="2"/>
              </a:rPr>
              <a:t>D</a:t>
            </a:r>
            <a:r>
              <a:rPr lang="en-US" sz="4000" dirty="0" err="1" smtClean="0"/>
              <a:t>f</a:t>
            </a:r>
            <a:r>
              <a:rPr lang="en-US" sz="4000" dirty="0" smtClean="0"/>
              <a:t> /f)/(SNR)/</a:t>
            </a:r>
            <a:r>
              <a:rPr lang="en-US" sz="4000" dirty="0" err="1" smtClean="0"/>
              <a:t>Sqrt</a:t>
            </a:r>
            <a:r>
              <a:rPr lang="en-US" sz="4000" dirty="0" smtClean="0"/>
              <a:t>(</a:t>
            </a:r>
            <a:r>
              <a:rPr lang="en-US" sz="4000" dirty="0" smtClean="0">
                <a:latin typeface="Symbol" panose="05050102010706020507" pitchFamily="18" charset="2"/>
              </a:rPr>
              <a:t>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194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  <a:p>
            <a:r>
              <a:rPr lang="en-US" sz="2400" dirty="0" smtClean="0"/>
              <a:t>  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 = frequency stability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f</a:t>
            </a:r>
            <a:r>
              <a:rPr lang="en-US" sz="2400" dirty="0" smtClean="0"/>
              <a:t>  =width of Ramsey fringe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f =frequency of the transition</a:t>
            </a:r>
          </a:p>
          <a:p>
            <a:r>
              <a:rPr lang="en-US" sz="2400" dirty="0" smtClean="0"/>
              <a:t> SNR  = measurement Signal to Noise Ratio</a:t>
            </a:r>
          </a:p>
          <a:p>
            <a:r>
              <a:rPr lang="en-US" sz="2400" dirty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t </a:t>
            </a:r>
            <a:r>
              <a:rPr lang="en-US" sz="2400" dirty="0" smtClean="0"/>
              <a:t>= integration time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9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3E0D73-38BE-4762-BD96-5ED40F8DDA7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 useBgFill="1"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Ion Trapped In </a:t>
            </a:r>
            <a:br>
              <a:rPr lang="en-US" altLang="en-US" dirty="0" smtClean="0"/>
            </a:br>
            <a:r>
              <a:rPr lang="en-US" altLang="en-US" dirty="0" smtClean="0"/>
              <a:t>Quadrupole Force Field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332163" y="6400800"/>
            <a:ext cx="2478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Source: Dr. Demetrios Matsakis</a:t>
            </a:r>
            <a:endParaRPr lang="en-US" altLang="en-US">
              <a:solidFill>
                <a:schemeClr val="accent2"/>
              </a:solidFill>
            </a:endParaRP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1646238" y="1543050"/>
          <a:ext cx="5843587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" r:id="rId4" imgW="25732439" imgH="20840099" progId="Photoshop.Image.4">
                  <p:embed/>
                </p:oleObj>
              </mc:Choice>
              <mc:Fallback>
                <p:oleObj name="Image" r:id="rId4" imgW="25732439" imgH="2084009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543050"/>
                        <a:ext cx="5843587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5"/>
          <p:cNvSpPr>
            <a:spLocks noChangeArrowheads="1"/>
          </p:cNvSpPr>
          <p:nvPr/>
        </p:nvSpPr>
        <p:spPr bwMode="white">
          <a:xfrm>
            <a:off x="0" y="1301750"/>
            <a:ext cx="9144000" cy="92075"/>
          </a:xfrm>
          <a:prstGeom prst="rect">
            <a:avLst/>
          </a:prstGeom>
          <a:gradFill rotWithShape="1">
            <a:gsLst>
              <a:gs pos="0">
                <a:srgbClr val="470000"/>
              </a:gs>
              <a:gs pos="100000">
                <a:srgbClr val="99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280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C4CC-67D7-4EE6-B317-4FF19FC7008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713"/>
            <a:ext cx="9144000" cy="1143000"/>
          </a:xfrm>
          <a:noFill/>
        </p:spPr>
        <p:txBody>
          <a:bodyPr/>
          <a:lstStyle/>
          <a:p>
            <a:r>
              <a:rPr lang="en-US" altLang="en-US" smtClean="0"/>
              <a:t>Individual Ions in NIST’s Ion Trap</a:t>
            </a:r>
          </a:p>
        </p:txBody>
      </p:sp>
      <p:graphicFrame>
        <p:nvGraphicFramePr>
          <p:cNvPr id="46084" name="Object 3"/>
          <p:cNvGraphicFramePr>
            <a:graphicFrameLocks noChangeAspect="1"/>
          </p:cNvGraphicFramePr>
          <p:nvPr/>
        </p:nvGraphicFramePr>
        <p:xfrm>
          <a:off x="2414588" y="3105150"/>
          <a:ext cx="4314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Photo Editor Photo" r:id="rId4" imgW="4315427" imgH="647619" progId="MSPhotoEd.3">
                  <p:embed/>
                </p:oleObj>
              </mc:Choice>
              <mc:Fallback>
                <p:oleObj name="Photo Editor Photo" r:id="rId4" imgW="4315427" imgH="6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3105150"/>
                        <a:ext cx="43148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665288" y="5448300"/>
            <a:ext cx="6027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 Black" pitchFamily="34" charset="0"/>
              </a:rPr>
              <a:t>(Gaps are position of different Hg isotope)</a:t>
            </a:r>
          </a:p>
        </p:txBody>
      </p:sp>
    </p:spTree>
    <p:extLst>
      <p:ext uri="{BB962C8B-B14F-4D97-AF65-F5344CB8AC3E}">
        <p14:creationId xmlns:p14="http://schemas.microsoft.com/office/powerpoint/2010/main" val="40936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Feb 2015: Japanese achieve 2 10</a:t>
            </a:r>
            <a:r>
              <a:rPr lang="en-US" baseline="30000" dirty="0" smtClean="0"/>
              <a:t>-18</a:t>
            </a:r>
            <a:r>
              <a:rPr lang="en-US" dirty="0" smtClean="0"/>
              <a:t> stability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 descr="C:\Users\demetrios.matsakis\Desktop\acentimete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828800"/>
            <a:ext cx="4511675" cy="35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638800"/>
            <a:ext cx="677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http://phys.org/news/2015-02-centimeter-cryogenic-clocks-pave.html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0400" y="5198546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with strontium </a:t>
            </a:r>
            <a:r>
              <a:rPr lang="en-US" dirty="0"/>
              <a:t>at “magic wavelength” </a:t>
            </a:r>
            <a:r>
              <a:rPr lang="en-US" dirty="0" smtClean="0"/>
              <a:t>of zero </a:t>
            </a:r>
            <a:r>
              <a:rPr lang="en-US" dirty="0"/>
              <a:t>light </a:t>
            </a:r>
            <a:r>
              <a:rPr lang="en-US" dirty="0" smtClean="0"/>
              <a:t>shift)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4E05B-E573-4396-87E9-C1D5353A6F5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74650"/>
            <a:ext cx="9144000" cy="2071688"/>
          </a:xfrm>
          <a:noFill/>
        </p:spPr>
        <p:txBody>
          <a:bodyPr>
            <a:normAutofit/>
          </a:bodyPr>
          <a:lstStyle/>
          <a:p>
            <a:r>
              <a:rPr lang="en-US" altLang="en-US" sz="3200" dirty="0" smtClean="0"/>
              <a:t>Definitely 21</a:t>
            </a:r>
            <a:r>
              <a:rPr lang="en-US" altLang="en-US" sz="3200" baseline="30000" dirty="0" smtClean="0"/>
              <a:t>st</a:t>
            </a:r>
            <a:r>
              <a:rPr lang="en-US" altLang="en-US" sz="3200" dirty="0" smtClean="0"/>
              <a:t> Century: Optical Comb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b="0" dirty="0" smtClean="0">
                <a:solidFill>
                  <a:srgbClr val="3333CC"/>
                </a:solidFill>
              </a:rPr>
              <a:t>Translates Optical Frequencies to Microwave</a:t>
            </a:r>
            <a:br>
              <a:rPr lang="en-US" altLang="en-US" sz="2400" b="0" dirty="0" smtClean="0">
                <a:solidFill>
                  <a:srgbClr val="3333CC"/>
                </a:solidFill>
              </a:rPr>
            </a:br>
            <a:r>
              <a:rPr lang="en-US" altLang="en-US" sz="2400" b="0" dirty="0" smtClean="0">
                <a:solidFill>
                  <a:srgbClr val="3333CC"/>
                </a:solidFill>
              </a:rPr>
              <a:t>Clock </a:t>
            </a:r>
            <a:r>
              <a:rPr lang="en-US" altLang="en-US" sz="2400" dirty="0" smtClean="0">
                <a:solidFill>
                  <a:srgbClr val="3333CC"/>
                </a:solidFill>
              </a:rPr>
              <a:t>Precisions =&gt; 10 </a:t>
            </a:r>
            <a:r>
              <a:rPr lang="en-US" altLang="en-US" sz="2400" baseline="30000" dirty="0" smtClean="0">
                <a:solidFill>
                  <a:srgbClr val="3333CC"/>
                </a:solidFill>
              </a:rPr>
              <a:t>-18</a:t>
            </a:r>
            <a:endParaRPr lang="en-US" altLang="en-US" sz="2400" b="0" baseline="30000" dirty="0" smtClean="0">
              <a:solidFill>
                <a:srgbClr val="3333CC"/>
              </a:solidFill>
            </a:endParaRPr>
          </a:p>
        </p:txBody>
      </p:sp>
      <p:pic>
        <p:nvPicPr>
          <p:cNvPr id="47108" name="Picture 4" descr="f-to-2f self refere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1636712"/>
            <a:ext cx="5191150" cy="361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354138" y="5638800"/>
            <a:ext cx="693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Ref: http://www.mpq.mpg.de/~haensch/comb/research/combs.html</a:t>
            </a:r>
          </a:p>
        </p:txBody>
      </p:sp>
    </p:spTree>
    <p:extLst>
      <p:ext uri="{BB962C8B-B14F-4D97-AF65-F5344CB8AC3E}">
        <p14:creationId xmlns:p14="http://schemas.microsoft.com/office/powerpoint/2010/main" val="36878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metrios.matsakis\Pictures\2011-07-11\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02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in 2011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4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Text Box 51"/>
          <p:cNvSpPr txBox="1">
            <a:spLocks noChangeArrowheads="1"/>
          </p:cNvSpPr>
          <p:nvPr/>
        </p:nvSpPr>
        <p:spPr bwMode="auto">
          <a:xfrm>
            <a:off x="2987674" y="1848655"/>
            <a:ext cx="3996531" cy="430887"/>
          </a:xfrm>
          <a:prstGeom prst="rect">
            <a:avLst/>
          </a:prstGeom>
          <a:solidFill>
            <a:srgbClr val="FFCC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 smtClean="0">
                <a:latin typeface="Arial" charset="0"/>
              </a:rPr>
              <a:t>72 participants (April 2013) </a:t>
            </a:r>
            <a:endParaRPr lang="fr-FR" dirty="0">
              <a:latin typeface="Arial" charset="0"/>
            </a:endParaRPr>
          </a:p>
        </p:txBody>
      </p:sp>
      <p:sp>
        <p:nvSpPr>
          <p:cNvPr id="5173" name="Text Box 52"/>
          <p:cNvSpPr txBox="1">
            <a:spLocks noChangeArrowheads="1"/>
          </p:cNvSpPr>
          <p:nvPr/>
        </p:nvSpPr>
        <p:spPr bwMode="auto">
          <a:xfrm>
            <a:off x="250825" y="1842294"/>
            <a:ext cx="2160588" cy="436562"/>
          </a:xfrm>
          <a:prstGeom prst="rect">
            <a:avLst/>
          </a:prstGeom>
          <a:solidFill>
            <a:srgbClr val="00B0F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latin typeface="Arial" charset="0"/>
              </a:rPr>
              <a:t>Each month: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4318" y="2419568"/>
            <a:ext cx="8642350" cy="1944289"/>
            <a:chOff x="250825" y="2636839"/>
            <a:chExt cx="8642350" cy="1944289"/>
          </a:xfrm>
        </p:grpSpPr>
        <p:sp>
          <p:nvSpPr>
            <p:cNvPr id="5123" name="Rectangle 2"/>
            <p:cNvSpPr>
              <a:spLocks noChangeArrowheads="1"/>
            </p:cNvSpPr>
            <p:nvPr/>
          </p:nvSpPr>
          <p:spPr bwMode="auto">
            <a:xfrm>
              <a:off x="250825" y="2636839"/>
              <a:ext cx="8642350" cy="194428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140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1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50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74" name="Text Box 53"/>
            <p:cNvSpPr txBox="1">
              <a:spLocks noChangeArrowheads="1"/>
            </p:cNvSpPr>
            <p:nvPr/>
          </p:nvSpPr>
          <p:spPr bwMode="auto">
            <a:xfrm>
              <a:off x="468313" y="2902848"/>
              <a:ext cx="2305050" cy="1200329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Arial" charset="0"/>
                </a:rPr>
                <a:t>~400 </a:t>
              </a:r>
              <a:r>
                <a:rPr lang="fr-FR" sz="1800" dirty="0" err="1" smtClean="0">
                  <a:latin typeface="Arial" charset="0"/>
                </a:rPr>
                <a:t>atomic</a:t>
              </a:r>
              <a:r>
                <a:rPr lang="fr-FR" sz="1800" dirty="0" smtClean="0">
                  <a:latin typeface="Arial" charset="0"/>
                </a:rPr>
                <a:t> </a:t>
              </a:r>
              <a:r>
                <a:rPr lang="fr-FR" sz="1800" dirty="0" err="1" smtClean="0">
                  <a:latin typeface="Arial" charset="0"/>
                </a:rPr>
                <a:t>clocks</a:t>
              </a:r>
              <a:endParaRPr lang="fr-FR" sz="1800" dirty="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fr-FR" sz="1800" dirty="0" err="1" smtClean="0">
                  <a:latin typeface="Arial" charset="0"/>
                </a:rPr>
                <a:t>Ceasiums</a:t>
              </a:r>
              <a:r>
                <a:rPr lang="fr-FR" sz="1800" dirty="0" smtClean="0">
                  <a:latin typeface="Arial" charset="0"/>
                </a:rPr>
                <a:t>, Masers</a:t>
              </a:r>
            </a:p>
            <a:p>
              <a:pPr algn="ctr">
                <a:spcBef>
                  <a:spcPct val="50000"/>
                </a:spcBef>
              </a:pPr>
              <a:r>
                <a:rPr lang="fr-FR" sz="1800" dirty="0">
                  <a:latin typeface="Arial" charset="0"/>
                </a:rPr>
                <a:t>+</a:t>
              </a:r>
              <a:r>
                <a:rPr lang="fr-FR" sz="1800" dirty="0" smtClean="0">
                  <a:latin typeface="Arial" charset="0"/>
                </a:rPr>
                <a:t> 4 Rb </a:t>
              </a:r>
              <a:r>
                <a:rPr lang="fr-FR" sz="1800" dirty="0" err="1" smtClean="0">
                  <a:latin typeface="Arial" charset="0"/>
                </a:rPr>
                <a:t>Fountains</a:t>
              </a:r>
              <a:endParaRPr lang="fr-FR" sz="1800" dirty="0">
                <a:latin typeface="Arial" charset="0"/>
              </a:endParaRPr>
            </a:p>
          </p:txBody>
        </p:sp>
        <p:sp>
          <p:nvSpPr>
            <p:cNvPr id="5175" name="Text Box 54"/>
            <p:cNvSpPr txBox="1">
              <a:spLocks noChangeArrowheads="1"/>
            </p:cNvSpPr>
            <p:nvPr/>
          </p:nvSpPr>
          <p:spPr bwMode="auto">
            <a:xfrm>
              <a:off x="6091237" y="2893041"/>
              <a:ext cx="2376488" cy="133882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 dirty="0" smtClean="0">
                  <a:latin typeface="Arial" charset="0"/>
                </a:rPr>
                <a:t>~250 </a:t>
              </a:r>
              <a:r>
                <a:rPr lang="fr-FR" sz="1800" dirty="0">
                  <a:latin typeface="Arial" charset="0"/>
                </a:rPr>
                <a:t>time </a:t>
              </a:r>
              <a:r>
                <a:rPr lang="fr-FR" sz="1800" dirty="0" err="1">
                  <a:latin typeface="Arial" charset="0"/>
                </a:rPr>
                <a:t>transfer</a:t>
              </a:r>
              <a:r>
                <a:rPr lang="fr-FR" sz="1800" dirty="0">
                  <a:latin typeface="Arial" charset="0"/>
                </a:rPr>
                <a:t> files</a:t>
              </a:r>
            </a:p>
            <a:p>
              <a:pPr algn="ctr">
                <a:spcBef>
                  <a:spcPct val="50000"/>
                </a:spcBef>
              </a:pPr>
              <a:r>
                <a:rPr lang="fr-FR" sz="1800" dirty="0" err="1">
                  <a:latin typeface="Arial" charset="0"/>
                </a:rPr>
                <a:t>daily</a:t>
              </a:r>
              <a:r>
                <a:rPr lang="fr-FR" sz="1800" dirty="0">
                  <a:latin typeface="Arial" charset="0"/>
                </a:rPr>
                <a:t>, </a:t>
              </a:r>
              <a:r>
                <a:rPr lang="fr-FR" sz="1800" dirty="0" err="1">
                  <a:latin typeface="Arial" charset="0"/>
                </a:rPr>
                <a:t>weekly</a:t>
              </a:r>
              <a:r>
                <a:rPr lang="fr-FR" sz="1800" dirty="0">
                  <a:latin typeface="Arial" charset="0"/>
                </a:rPr>
                <a:t>, </a:t>
              </a:r>
              <a:r>
                <a:rPr lang="fr-FR" sz="1800" dirty="0" smtClean="0">
                  <a:latin typeface="Arial" charset="0"/>
                </a:rPr>
                <a:t>(</a:t>
              </a:r>
              <a:r>
                <a:rPr lang="fr-FR" sz="1800" dirty="0" err="1" smtClean="0">
                  <a:latin typeface="Arial" charset="0"/>
                </a:rPr>
                <a:t>monthly</a:t>
              </a:r>
              <a:r>
                <a:rPr lang="fr-FR" sz="1800" dirty="0" smtClean="0">
                  <a:latin typeface="Arial" charset="0"/>
                </a:rPr>
                <a:t>)</a:t>
              </a:r>
              <a:endParaRPr lang="fr-FR" sz="1800" dirty="0">
                <a:latin typeface="Arial" charset="0"/>
              </a:endParaRPr>
            </a:p>
          </p:txBody>
        </p:sp>
        <p:sp>
          <p:nvSpPr>
            <p:cNvPr id="5176" name="Text Box 55"/>
            <p:cNvSpPr txBox="1">
              <a:spLocks noChangeArrowheads="1"/>
            </p:cNvSpPr>
            <p:nvPr/>
          </p:nvSpPr>
          <p:spPr bwMode="auto">
            <a:xfrm>
              <a:off x="2987675" y="2902848"/>
              <a:ext cx="2736850" cy="106182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800" dirty="0" smtClean="0">
                  <a:latin typeface="Arial" charset="0"/>
                </a:rPr>
                <a:t>~12 </a:t>
              </a:r>
              <a:r>
                <a:rPr lang="fr-FR" sz="1800" dirty="0" err="1" smtClean="0">
                  <a:latin typeface="Arial" charset="0"/>
                </a:rPr>
                <a:t>primary</a:t>
              </a:r>
              <a:r>
                <a:rPr lang="fr-FR" sz="1800" dirty="0" smtClean="0">
                  <a:latin typeface="Arial" charset="0"/>
                </a:rPr>
                <a:t> </a:t>
              </a:r>
              <a:r>
                <a:rPr lang="fr-FR" sz="1800" dirty="0" err="1" smtClean="0">
                  <a:latin typeface="Arial" charset="0"/>
                </a:rPr>
                <a:t>frequency</a:t>
              </a:r>
              <a:r>
                <a:rPr lang="fr-FR" sz="1800" dirty="0" smtClean="0">
                  <a:latin typeface="Arial" charset="0"/>
                </a:rPr>
                <a:t> standards </a:t>
              </a:r>
            </a:p>
            <a:p>
              <a:pPr algn="ctr">
                <a:spcBef>
                  <a:spcPct val="50000"/>
                </a:spcBef>
              </a:pPr>
              <a:r>
                <a:rPr lang="fr-FR" sz="1800" dirty="0" smtClean="0">
                  <a:latin typeface="Arial" charset="0"/>
                </a:rPr>
                <a:t>(</a:t>
              </a:r>
              <a:r>
                <a:rPr lang="fr-FR" sz="1800" dirty="0" err="1" smtClean="0">
                  <a:latin typeface="Arial" charset="0"/>
                </a:rPr>
                <a:t>mostly</a:t>
              </a:r>
              <a:r>
                <a:rPr lang="fr-FR" sz="1800" dirty="0" smtClean="0">
                  <a:latin typeface="Arial" charset="0"/>
                </a:rPr>
                <a:t> Cs </a:t>
              </a:r>
              <a:r>
                <a:rPr lang="fr-FR" sz="1800" dirty="0" err="1" smtClean="0">
                  <a:latin typeface="Arial" charset="0"/>
                </a:rPr>
                <a:t>fountains</a:t>
              </a:r>
              <a:r>
                <a:rPr lang="fr-FR" sz="1800" dirty="0" smtClean="0">
                  <a:latin typeface="Arial" charset="0"/>
                </a:rPr>
                <a:t>)</a:t>
              </a:r>
              <a:endParaRPr lang="fr-FR" sz="1800" dirty="0">
                <a:latin typeface="Arial" charset="0"/>
              </a:endParaRPr>
            </a:p>
          </p:txBody>
        </p:sp>
      </p:grpSp>
      <p:sp>
        <p:nvSpPr>
          <p:cNvPr id="5177" name="Line 56"/>
          <p:cNvSpPr>
            <a:spLocks noChangeShapeType="1"/>
          </p:cNvSpPr>
          <p:nvPr/>
        </p:nvSpPr>
        <p:spPr bwMode="auto">
          <a:xfrm>
            <a:off x="2411413" y="20605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78" name="Line 57"/>
          <p:cNvSpPr>
            <a:spLocks noChangeShapeType="1"/>
          </p:cNvSpPr>
          <p:nvPr/>
        </p:nvSpPr>
        <p:spPr bwMode="auto">
          <a:xfrm>
            <a:off x="4585493" y="231161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50825" y="4487777"/>
            <a:ext cx="8642350" cy="9184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dirty="0"/>
          </a:p>
        </p:txBody>
      </p:sp>
      <p:cxnSp>
        <p:nvCxnSpPr>
          <p:cNvPr id="3" name="Connecteur droit avec flèche 2"/>
          <p:cNvCxnSpPr>
            <a:stCxn id="5123" idx="2"/>
            <a:endCxn id="63" idx="0"/>
          </p:cNvCxnSpPr>
          <p:nvPr/>
        </p:nvCxnSpPr>
        <p:spPr bwMode="auto">
          <a:xfrm flipH="1">
            <a:off x="4572000" y="4363857"/>
            <a:ext cx="13493" cy="123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63818" y="4764952"/>
            <a:ext cx="237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latin typeface="+mn-lt"/>
              </a:rPr>
              <a:t>BIPM </a:t>
            </a:r>
            <a:r>
              <a:rPr lang="fr-FR" i="1" dirty="0" err="1" smtClean="0">
                <a:latin typeface="+mn-lt"/>
              </a:rPr>
              <a:t>Circular</a:t>
            </a:r>
            <a:r>
              <a:rPr lang="fr-FR" i="1" dirty="0" smtClean="0">
                <a:latin typeface="+mn-lt"/>
              </a:rPr>
              <a:t> T </a:t>
            </a:r>
            <a:endParaRPr lang="fr-FR" i="1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11413" y="4556234"/>
            <a:ext cx="6396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fr-FR" sz="1600" dirty="0" err="1" smtClean="0">
                <a:latin typeface="+mn-lt"/>
              </a:rPr>
              <a:t>Monthly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(post-</a:t>
            </a:r>
            <a:r>
              <a:rPr lang="fr-FR" sz="1600" dirty="0" err="1" smtClean="0">
                <a:latin typeface="+mn-lt"/>
              </a:rPr>
              <a:t>processed</a:t>
            </a:r>
            <a:r>
              <a:rPr lang="fr-FR" sz="1600" dirty="0" smtClean="0">
                <a:latin typeface="+mn-lt"/>
              </a:rPr>
              <a:t>)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fr-FR" sz="1600" dirty="0" err="1" smtClean="0">
                <a:latin typeface="+mn-lt"/>
              </a:rPr>
              <a:t>Provides</a:t>
            </a:r>
            <a:r>
              <a:rPr lang="fr-FR" sz="1600" dirty="0" smtClean="0">
                <a:latin typeface="+mn-lt"/>
              </a:rPr>
              <a:t> UTC </a:t>
            </a:r>
            <a:r>
              <a:rPr lang="fr-FR" sz="1600" dirty="0" err="1" smtClean="0">
                <a:latin typeface="+mn-lt"/>
              </a:rPr>
              <a:t>through</a:t>
            </a:r>
            <a:r>
              <a:rPr lang="fr-FR" sz="1600" dirty="0" smtClean="0">
                <a:latin typeface="+mn-lt"/>
              </a:rPr>
              <a:t> values of [</a:t>
            </a:r>
            <a:r>
              <a:rPr lang="fr-FR" sz="1600" i="1" dirty="0" smtClean="0">
                <a:latin typeface="+mn-lt"/>
              </a:rPr>
              <a:t>UTC</a:t>
            </a:r>
            <a:r>
              <a:rPr lang="fr-FR" sz="1600" dirty="0" smtClean="0">
                <a:latin typeface="+mn-lt"/>
              </a:rPr>
              <a:t>-</a:t>
            </a:r>
            <a:r>
              <a:rPr lang="fr-FR" sz="1600" i="1" dirty="0" smtClean="0">
                <a:latin typeface="+mn-lt"/>
              </a:rPr>
              <a:t>UTC</a:t>
            </a:r>
            <a:r>
              <a:rPr lang="fr-FR" sz="1600" dirty="0" smtClean="0">
                <a:latin typeface="+mn-lt"/>
              </a:rPr>
              <a:t>(</a:t>
            </a:r>
            <a:r>
              <a:rPr lang="fr-FR" sz="1600" i="1" dirty="0" smtClean="0">
                <a:latin typeface="+mn-lt"/>
              </a:rPr>
              <a:t>k</a:t>
            </a:r>
            <a:r>
              <a:rPr lang="fr-FR" sz="1600" dirty="0" smtClean="0">
                <a:latin typeface="+mn-lt"/>
              </a:rPr>
              <a:t>)] </a:t>
            </a:r>
            <a:r>
              <a:rPr lang="fr-FR" sz="1600" dirty="0" err="1" smtClean="0">
                <a:latin typeface="+mn-lt"/>
              </a:rPr>
              <a:t>at</a:t>
            </a:r>
            <a:r>
              <a:rPr lang="fr-FR" sz="1600" dirty="0" smtClean="0">
                <a:latin typeface="+mn-lt"/>
              </a:rPr>
              <a:t> 5-day </a:t>
            </a:r>
            <a:r>
              <a:rPr lang="fr-FR" sz="1600" dirty="0" err="1" smtClean="0">
                <a:latin typeface="+mn-lt"/>
              </a:rPr>
              <a:t>intervals</a:t>
            </a:r>
            <a:endParaRPr lang="fr-FR" sz="1600" dirty="0" smtClean="0">
              <a:latin typeface="+mn-lt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fr-FR" sz="1600" dirty="0">
                <a:latin typeface="+mn-lt"/>
              </a:rPr>
              <a:t>[</a:t>
            </a:r>
            <a:r>
              <a:rPr lang="fr-FR" sz="1600" i="1" dirty="0">
                <a:latin typeface="+mn-lt"/>
              </a:rPr>
              <a:t>UTC</a:t>
            </a:r>
            <a:r>
              <a:rPr lang="fr-FR" sz="1600" dirty="0">
                <a:latin typeface="+mn-lt"/>
              </a:rPr>
              <a:t>-</a:t>
            </a:r>
            <a:r>
              <a:rPr lang="fr-FR" sz="1600" i="1" dirty="0">
                <a:latin typeface="+mn-lt"/>
              </a:rPr>
              <a:t>UTC</a:t>
            </a:r>
            <a:r>
              <a:rPr lang="fr-FR" sz="1600" dirty="0">
                <a:latin typeface="+mn-lt"/>
              </a:rPr>
              <a:t>(</a:t>
            </a:r>
            <a:r>
              <a:rPr lang="fr-FR" sz="1600" i="1" dirty="0">
                <a:latin typeface="+mn-lt"/>
              </a:rPr>
              <a:t>k</a:t>
            </a:r>
            <a:r>
              <a:rPr lang="fr-FR" sz="1600" dirty="0" smtClean="0">
                <a:latin typeface="+mn-lt"/>
              </a:rPr>
              <a:t>)</a:t>
            </a:r>
            <a:r>
              <a:rPr lang="fr-FR" sz="1600" dirty="0" smtClean="0"/>
              <a:t>] </a:t>
            </a:r>
            <a:r>
              <a:rPr lang="fr-FR" sz="1600" dirty="0" err="1" smtClean="0">
                <a:latin typeface="+mn-lt"/>
              </a:rPr>
              <a:t>between</a:t>
            </a:r>
            <a:r>
              <a:rPr lang="fr-FR" sz="1600" dirty="0" smtClean="0">
                <a:latin typeface="+mn-lt"/>
              </a:rPr>
              <a:t> 2 ns – </a:t>
            </a:r>
            <a:r>
              <a:rPr lang="fr-FR" sz="1600" dirty="0" err="1" smtClean="0">
                <a:latin typeface="+mn-lt"/>
              </a:rPr>
              <a:t>some</a:t>
            </a:r>
            <a:r>
              <a:rPr lang="fr-FR" sz="1600" dirty="0" smtClean="0">
                <a:latin typeface="+mn-lt"/>
              </a:rPr>
              <a:t> ms / </a:t>
            </a:r>
            <a:r>
              <a:rPr lang="fr-FR" sz="1600" dirty="0" err="1" smtClean="0">
                <a:latin typeface="+mn-lt"/>
              </a:rPr>
              <a:t>uncertainty</a:t>
            </a:r>
            <a:r>
              <a:rPr lang="fr-FR" sz="1600" dirty="0" smtClean="0">
                <a:latin typeface="+mn-lt"/>
              </a:rPr>
              <a:t> 5 ns – 20 ns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fr-FR" sz="16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4318" y="5517232"/>
            <a:ext cx="867172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dirty="0" err="1" smtClean="0">
                <a:latin typeface="+mn-lt"/>
              </a:rPr>
              <a:t>Rapid</a:t>
            </a:r>
            <a:r>
              <a:rPr lang="fr-FR" dirty="0" smtClean="0">
                <a:latin typeface="+mn-lt"/>
              </a:rPr>
              <a:t> UTC</a:t>
            </a:r>
          </a:p>
          <a:p>
            <a:pPr algn="l"/>
            <a:endParaRPr lang="fr-FR" dirty="0">
              <a:latin typeface="+mn-lt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411413" y="5517160"/>
            <a:ext cx="639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fr-FR" sz="1600" dirty="0" err="1" smtClean="0">
                <a:latin typeface="+mn-lt"/>
              </a:rPr>
              <a:t>Weekly</a:t>
            </a:r>
            <a:r>
              <a:rPr lang="fr-FR" sz="1600" dirty="0" smtClean="0">
                <a:latin typeface="+mn-lt"/>
              </a:rPr>
              <a:t> 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fr-FR" sz="1600" dirty="0" smtClean="0">
                <a:latin typeface="+mn-lt"/>
              </a:rPr>
              <a:t>Values of [</a:t>
            </a:r>
            <a:r>
              <a:rPr lang="fr-FR" sz="1600" i="1" dirty="0" err="1" smtClean="0">
                <a:latin typeface="+mn-lt"/>
              </a:rPr>
              <a:t>UTCr</a:t>
            </a:r>
            <a:r>
              <a:rPr lang="fr-FR" sz="1600" dirty="0" smtClean="0">
                <a:latin typeface="+mn-lt"/>
              </a:rPr>
              <a:t>-</a:t>
            </a:r>
            <a:r>
              <a:rPr lang="fr-FR" sz="1600" i="1" dirty="0" smtClean="0">
                <a:latin typeface="+mn-lt"/>
              </a:rPr>
              <a:t>UTC</a:t>
            </a:r>
            <a:r>
              <a:rPr lang="fr-FR" sz="1600" dirty="0" smtClean="0">
                <a:latin typeface="+mn-lt"/>
              </a:rPr>
              <a:t>(</a:t>
            </a:r>
            <a:r>
              <a:rPr lang="fr-FR" sz="1600" i="1" dirty="0" smtClean="0">
                <a:latin typeface="+mn-lt"/>
              </a:rPr>
              <a:t>k</a:t>
            </a:r>
            <a:r>
              <a:rPr lang="fr-FR" sz="1600" dirty="0" smtClean="0">
                <a:latin typeface="+mn-lt"/>
              </a:rPr>
              <a:t>)] </a:t>
            </a:r>
            <a:r>
              <a:rPr lang="fr-FR" sz="1600" dirty="0" err="1" smtClean="0">
                <a:latin typeface="+mn-lt"/>
              </a:rPr>
              <a:t>at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1</a:t>
            </a:r>
            <a:r>
              <a:rPr lang="fr-FR" sz="1600" dirty="0" smtClean="0">
                <a:latin typeface="+mn-lt"/>
              </a:rPr>
              <a:t>-day </a:t>
            </a:r>
            <a:r>
              <a:rPr lang="fr-FR" sz="1600" dirty="0" err="1" smtClean="0">
                <a:latin typeface="+mn-lt"/>
              </a:rPr>
              <a:t>intervals</a:t>
            </a:r>
            <a:endParaRPr lang="fr-FR" sz="160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6856" y="304800"/>
            <a:ext cx="3441327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smtClean="0"/>
              <a:t>UTC Today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213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lanisphere RA2012+legen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4974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62630" y="308645"/>
            <a:ext cx="2376488" cy="1200150"/>
          </a:xfrm>
          <a:prstGeom prst="rect">
            <a:avLst/>
          </a:prstGeom>
          <a:solidFill>
            <a:srgbClr val="0070C0"/>
          </a:solidFill>
          <a:ln>
            <a:solidFill>
              <a:srgbClr val="FFC000"/>
            </a:solidFill>
          </a:ln>
          <a:ex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b="1" dirty="0">
                <a:latin typeface="Calibri" pitchFamily="34" charset="0"/>
                <a:cs typeface="Calibri" pitchFamily="34" charset="0"/>
              </a:rPr>
              <a:t>Participating laboratories and their time transfer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equipment (2013)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140" y="63380"/>
            <a:ext cx="5852308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Time Knows No Borders</a:t>
            </a:r>
          </a:p>
        </p:txBody>
      </p:sp>
    </p:spTree>
    <p:extLst>
      <p:ext uri="{BB962C8B-B14F-4D97-AF65-F5344CB8AC3E}">
        <p14:creationId xmlns:p14="http://schemas.microsoft.com/office/powerpoint/2010/main" val="39761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232198" y="381000"/>
            <a:ext cx="9296400" cy="8647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Clockmaking’s</a:t>
            </a:r>
            <a:r>
              <a:rPr lang="en-US" dirty="0" smtClean="0"/>
              <a:t> success had </a:t>
            </a:r>
            <a:r>
              <a:rPr lang="en-US" dirty="0" smtClean="0"/>
              <a:t>100’s of </a:t>
            </a:r>
            <a:r>
              <a:rPr lang="en-US" dirty="0" smtClean="0"/>
              <a:t>fathers</a:t>
            </a:r>
            <a:br>
              <a:rPr lang="en-US" dirty="0" smtClean="0"/>
            </a:br>
            <a:r>
              <a:rPr lang="en-US" sz="3100" i="1" dirty="0" smtClean="0"/>
              <a:t/>
            </a:r>
            <a:br>
              <a:rPr lang="en-US" sz="3100" i="1" dirty="0" smtClean="0"/>
            </a:br>
            <a:endParaRPr lang="en-US" sz="3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779216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1945 - Townes writes memo to Bell Labs on atomic </a:t>
            </a:r>
            <a:r>
              <a:rPr lang="en-US" sz="2400" dirty="0" smtClean="0"/>
              <a:t>clocks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refers to “everybody talking about it”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1949 – NBS (NIST) builds ammonia-based </a:t>
            </a:r>
            <a:r>
              <a:rPr lang="en-US" sz="2400" dirty="0" smtClean="0"/>
              <a:t>clock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Townes </a:t>
            </a:r>
            <a:r>
              <a:rPr lang="en-US" sz="2400" dirty="0" smtClean="0"/>
              <a:t>is consultant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1953 – Townes </a:t>
            </a:r>
            <a:r>
              <a:rPr lang="en-US" sz="2400" dirty="0" smtClean="0"/>
              <a:t>invents maser</a:t>
            </a:r>
            <a:r>
              <a:rPr lang="en-US" sz="2400" dirty="0" smtClean="0"/>
              <a:t>, with obvious timekeeping possibilities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1955 – Louis Essen (NPL) builds practical cesium clock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1974 – </a:t>
            </a:r>
            <a:r>
              <a:rPr lang="en-US" sz="2400" dirty="0" err="1" smtClean="0"/>
              <a:t>Vessot</a:t>
            </a:r>
            <a:r>
              <a:rPr lang="en-US" sz="2400" dirty="0" smtClean="0"/>
              <a:t> develops hydrogen-maser clocks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Today – Masers are the most precise clocks money can </a:t>
            </a:r>
            <a:r>
              <a:rPr lang="en-US" sz="2400" dirty="0" smtClean="0"/>
              <a:t>buy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USNO </a:t>
            </a:r>
            <a:r>
              <a:rPr lang="en-US" sz="2400" dirty="0" smtClean="0"/>
              <a:t>has 47 cavity-tuned maser clocks @ $250,000 </a:t>
            </a:r>
            <a:r>
              <a:rPr lang="en-US" sz="2400" dirty="0" smtClean="0"/>
              <a:t>each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Frequency precisions ~ 10 </a:t>
            </a:r>
            <a:r>
              <a:rPr lang="en-US" sz="2400" baseline="30000" dirty="0" smtClean="0"/>
              <a:t>-15</a:t>
            </a:r>
            <a:endParaRPr lang="en-US" sz="2400" baseline="300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104900"/>
            <a:ext cx="75057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some called  Plato, Galileo, Kelvin, </a:t>
            </a:r>
            <a:r>
              <a:rPr lang="en-US" sz="3100" dirty="0" smtClean="0"/>
              <a:t>Maxwell, Rabi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1864515" y="1929825"/>
            <a:ext cx="533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a</a:t>
            </a:r>
            <a:r>
              <a:rPr lang="en-US" sz="3200" i="1" dirty="0" smtClean="0"/>
              <a:t>nd several were called Charlie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7882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9" y="1203324"/>
            <a:ext cx="76565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6862" y="212893"/>
            <a:ext cx="5317866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Everyone Gets To Play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13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04800" y="1752600"/>
            <a:ext cx="7705644" cy="47244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fr-FR" sz="2600" dirty="0" err="1" smtClean="0">
                <a:solidFill>
                  <a:srgbClr val="000099"/>
                </a:solidFill>
                <a:latin typeface="Trebuchet MS" pitchFamily="34" charset="0"/>
              </a:rPr>
              <a:t>Two-Way</a:t>
            </a:r>
            <a:r>
              <a:rPr lang="fr-FR" sz="2600" dirty="0" smtClean="0">
                <a:solidFill>
                  <a:srgbClr val="000099"/>
                </a:solidFill>
                <a:latin typeface="Trebuchet MS" pitchFamily="34" charset="0"/>
              </a:rPr>
              <a:t> Satellite Time Transfer (TWSTT)</a:t>
            </a:r>
          </a:p>
          <a:p>
            <a:pPr lvl="1">
              <a:buFontTx/>
              <a:buChar char="•"/>
            </a:pPr>
            <a:r>
              <a:rPr lang="fr-FR" sz="2200" dirty="0" err="1" smtClean="0">
                <a:solidFill>
                  <a:srgbClr val="000099"/>
                </a:solidFill>
                <a:latin typeface="Trebuchet MS" pitchFamily="34" charset="0"/>
              </a:rPr>
              <a:t>Utilizes</a:t>
            </a:r>
            <a:r>
              <a:rPr lang="fr-FR" sz="2200" dirty="0" smtClean="0">
                <a:solidFill>
                  <a:srgbClr val="000099"/>
                </a:solidFill>
                <a:latin typeface="Trebuchet MS" pitchFamily="34" charset="0"/>
              </a:rPr>
              <a:t> </a:t>
            </a:r>
            <a:r>
              <a:rPr lang="fr-FR" sz="2200" dirty="0" err="1" smtClean="0">
                <a:solidFill>
                  <a:srgbClr val="000099"/>
                </a:solidFill>
                <a:latin typeface="Trebuchet MS" pitchFamily="34" charset="0"/>
              </a:rPr>
              <a:t>geostationary</a:t>
            </a:r>
            <a:r>
              <a:rPr lang="fr-FR" sz="2200" dirty="0" smtClean="0">
                <a:solidFill>
                  <a:srgbClr val="000099"/>
                </a:solidFill>
                <a:latin typeface="Trebuchet MS" pitchFamily="34" charset="0"/>
              </a:rPr>
              <a:t> satellite</a:t>
            </a:r>
          </a:p>
          <a:p>
            <a:pPr marL="457200" lvl="1" indent="0">
              <a:buNone/>
            </a:pPr>
            <a:endParaRPr lang="fr-FR" sz="22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fr-FR" sz="22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fr-FR" sz="2600" dirty="0" smtClean="0">
                <a:solidFill>
                  <a:srgbClr val="000099"/>
                </a:solidFill>
                <a:latin typeface="Trebuchet MS" pitchFamily="34" charset="0"/>
              </a:rPr>
              <a:t>Global Navigation Satellite </a:t>
            </a:r>
            <a:r>
              <a:rPr lang="fr-FR" sz="2600" dirty="0" err="1" smtClean="0">
                <a:solidFill>
                  <a:srgbClr val="000099"/>
                </a:solidFill>
                <a:latin typeface="Trebuchet MS" pitchFamily="34" charset="0"/>
              </a:rPr>
              <a:t>Systems</a:t>
            </a:r>
            <a:r>
              <a:rPr lang="fr-FR" sz="2600" dirty="0" smtClean="0">
                <a:solidFill>
                  <a:srgbClr val="000099"/>
                </a:solidFill>
                <a:latin typeface="Trebuchet MS" pitchFamily="34" charset="0"/>
              </a:rPr>
              <a:t> (GNSS)</a:t>
            </a:r>
          </a:p>
          <a:p>
            <a:pPr lvl="1">
              <a:buFontTx/>
              <a:buChar char="•"/>
            </a:pPr>
            <a:r>
              <a:rPr lang="fr-FR" sz="2200" dirty="0" smtClean="0">
                <a:solidFill>
                  <a:srgbClr val="000099"/>
                </a:solidFill>
                <a:latin typeface="Trebuchet MS" pitchFamily="34" charset="0"/>
              </a:rPr>
              <a:t>GPS</a:t>
            </a:r>
          </a:p>
          <a:p>
            <a:pPr lvl="1">
              <a:buFontTx/>
              <a:buChar char="•"/>
            </a:pPr>
            <a:r>
              <a:rPr lang="fr-FR" sz="2200" dirty="0" smtClean="0">
                <a:solidFill>
                  <a:srgbClr val="000099"/>
                </a:solidFill>
                <a:latin typeface="Trebuchet MS" pitchFamily="34" charset="0"/>
              </a:rPr>
              <a:t>GLONASS</a:t>
            </a:r>
          </a:p>
          <a:p>
            <a:pPr lvl="1">
              <a:buFontTx/>
              <a:buChar char="•"/>
            </a:pPr>
            <a:r>
              <a:rPr lang="fr-FR" sz="2200" dirty="0" smtClean="0">
                <a:solidFill>
                  <a:srgbClr val="000099"/>
                </a:solidFill>
                <a:latin typeface="Trebuchet MS" pitchFamily="34" charset="0"/>
              </a:rPr>
              <a:t>Galileo on the </a:t>
            </a:r>
            <a:r>
              <a:rPr lang="fr-FR" sz="2200" dirty="0" err="1" smtClean="0">
                <a:solidFill>
                  <a:srgbClr val="000099"/>
                </a:solidFill>
                <a:latin typeface="Trebuchet MS" pitchFamily="34" charset="0"/>
              </a:rPr>
              <a:t>way</a:t>
            </a:r>
            <a:endParaRPr lang="fr-FR" sz="2200" dirty="0" smtClean="0">
              <a:solidFill>
                <a:srgbClr val="000099"/>
              </a:solidFill>
              <a:latin typeface="Trebuchet MS" pitchFamily="34" charset="0"/>
            </a:endParaRPr>
          </a:p>
          <a:p>
            <a:pPr lvl="1">
              <a:buFontTx/>
              <a:buChar char="•"/>
            </a:pPr>
            <a:r>
              <a:rPr lang="fr-FR" sz="2200" dirty="0" smtClean="0">
                <a:solidFill>
                  <a:srgbClr val="000099"/>
                </a:solidFill>
                <a:latin typeface="Trebuchet MS" pitchFamily="34" charset="0"/>
              </a:rPr>
              <a:t>More?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/>
              <a:t>C</a:t>
            </a:r>
            <a:r>
              <a:rPr lang="fr-FR" dirty="0" err="1" smtClean="0"/>
              <a:t>lock</a:t>
            </a:r>
            <a:r>
              <a:rPr lang="fr-FR" dirty="0" smtClean="0"/>
              <a:t> </a:t>
            </a:r>
            <a:r>
              <a:rPr lang="fr-FR" dirty="0" err="1" smtClean="0"/>
              <a:t>Labs</a:t>
            </a:r>
            <a:r>
              <a:rPr lang="fr-FR" dirty="0" smtClean="0"/>
              <a:t> to UTC: </a:t>
            </a:r>
            <a:r>
              <a:rPr lang="fr-FR" dirty="0"/>
              <a:t>T</a:t>
            </a:r>
            <a:r>
              <a:rPr lang="fr-FR" dirty="0" smtClean="0"/>
              <a:t>ime </a:t>
            </a:r>
            <a:r>
              <a:rPr lang="fr-FR" dirty="0"/>
              <a:t>T</a:t>
            </a:r>
            <a:r>
              <a:rPr lang="fr-FR" dirty="0" smtClean="0"/>
              <a:t>ransfer</a:t>
            </a:r>
          </a:p>
        </p:txBody>
      </p:sp>
      <p:pic>
        <p:nvPicPr>
          <p:cNvPr id="4" name="Picture 48" descr="ConstellationGP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3" y="4114800"/>
            <a:ext cx="2153620" cy="172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17445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52400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Clock Precisions Today</a:t>
            </a:r>
            <a:br>
              <a:rPr lang="en-US" sz="2800" dirty="0" smtClean="0"/>
            </a:br>
            <a:r>
              <a:rPr lang="en-US" sz="2800" dirty="0" smtClean="0"/>
              <a:t>(deviations from long-term model of rate, drift)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1604"/>
              </p:ext>
            </p:extLst>
          </p:nvPr>
        </p:nvGraphicFramePr>
        <p:xfrm>
          <a:off x="611560" y="1981199"/>
          <a:ext cx="7704856" cy="489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206052">
                <a:tc>
                  <a:txBody>
                    <a:bodyPr/>
                    <a:lstStyle/>
                    <a:p>
                      <a:r>
                        <a:rPr lang="en-US" dirty="0" smtClean="0"/>
                        <a:t>Averaging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Cesium</a:t>
                      </a:r>
                      <a:r>
                        <a:rPr lang="en-US" baseline="0" dirty="0" smtClean="0"/>
                        <a:t> Beam  Clocks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r>
                        <a:rPr lang="en-US" baseline="0" dirty="0" smtClean="0"/>
                        <a:t> Masers</a:t>
                      </a:r>
                    </a:p>
                    <a:p>
                      <a:r>
                        <a:rPr lang="en-US" baseline="0" dirty="0" smtClean="0"/>
                        <a:t>“given their personalities”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Rubidium</a:t>
                      </a:r>
                    </a:p>
                    <a:p>
                      <a:r>
                        <a:rPr lang="en-US" dirty="0" smtClean="0"/>
                        <a:t>Fountains</a:t>
                      </a:r>
                      <a:endParaRPr lang="en-US" dirty="0"/>
                    </a:p>
                  </a:txBody>
                  <a:tcPr/>
                </a:tc>
              </a:tr>
              <a:tr h="994513">
                <a:tc>
                  <a:txBody>
                    <a:bodyPr/>
                    <a:lstStyle/>
                    <a:p>
                      <a:r>
                        <a:rPr lang="en-US" dirty="0" smtClean="0"/>
                        <a:t>1 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times better than cesium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r>
                        <a:rPr lang="en-US" baseline="0" dirty="0" smtClean="0"/>
                        <a:t> times</a:t>
                      </a:r>
                    </a:p>
                    <a:p>
                      <a:r>
                        <a:rPr lang="en-US" baseline="0" dirty="0" smtClean="0"/>
                        <a:t>better than a</a:t>
                      </a:r>
                    </a:p>
                    <a:p>
                      <a:r>
                        <a:rPr lang="en-US" baseline="0" dirty="0" smtClean="0"/>
                        <a:t>Cesium</a:t>
                      </a:r>
                      <a:endParaRPr lang="en-US" dirty="0"/>
                    </a:p>
                  </a:txBody>
                  <a:tcPr/>
                </a:tc>
              </a:tr>
              <a:tr h="994513">
                <a:tc>
                  <a:txBody>
                    <a:bodyPr/>
                    <a:lstStyle/>
                    <a:p>
                      <a:r>
                        <a:rPr lang="en-US" dirty="0" smtClean="0"/>
                        <a:t>1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r>
                        <a:rPr lang="en-US" baseline="0" dirty="0" smtClean="0"/>
                        <a:t>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times better than</a:t>
                      </a:r>
                    </a:p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cesium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25</a:t>
                      </a:r>
                      <a:r>
                        <a:rPr lang="en-US" baseline="0" dirty="0" smtClean="0"/>
                        <a:t> times better than a cesium</a:t>
                      </a:r>
                      <a:endParaRPr lang="en-US" dirty="0"/>
                    </a:p>
                  </a:txBody>
                  <a:tcPr/>
                </a:tc>
              </a:tr>
              <a:tr h="994513">
                <a:tc>
                  <a:txBody>
                    <a:bodyPr/>
                    <a:lstStyle/>
                    <a:p>
                      <a:r>
                        <a:rPr lang="en-US" dirty="0" smtClean="0"/>
                        <a:t>40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15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times better than a cesium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times better</a:t>
                      </a:r>
                      <a:r>
                        <a:rPr lang="en-US" baseline="0" dirty="0" smtClean="0"/>
                        <a:t> than a cesium</a:t>
                      </a:r>
                      <a:endParaRPr lang="en-US" dirty="0"/>
                    </a:p>
                  </a:txBody>
                  <a:tcPr/>
                </a:tc>
              </a:tr>
              <a:tr h="994513">
                <a:tc>
                  <a:txBody>
                    <a:bodyPr/>
                    <a:lstStyle/>
                    <a:p>
                      <a:r>
                        <a:rPr lang="en-US" dirty="0" smtClean="0"/>
                        <a:t>80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&gt;25</a:t>
                      </a:r>
                      <a:r>
                        <a:rPr lang="en-US" baseline="0" dirty="0" smtClean="0"/>
                        <a:t> 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Slightly better</a:t>
                      </a:r>
                      <a:r>
                        <a:rPr lang="en-US" baseline="0" dirty="0" smtClean="0"/>
                        <a:t> than a cesium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&gt;25 times</a:t>
                      </a:r>
                      <a:r>
                        <a:rPr lang="en-US" baseline="0" dirty="0" smtClean="0"/>
                        <a:t> better than a cesium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7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UTC/EAL’s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28" y="1600200"/>
            <a:ext cx="8856984" cy="504056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Simple</a:t>
            </a:r>
            <a:r>
              <a:rPr lang="en-US" sz="2400" dirty="0"/>
              <a:t>, robust clock model</a:t>
            </a:r>
          </a:p>
          <a:p>
            <a:pPr marL="1257300" lvl="2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Optimal for </a:t>
            </a:r>
            <a:r>
              <a:rPr lang="en-US" sz="2400" dirty="0" err="1"/>
              <a:t>driftless</a:t>
            </a:r>
            <a:r>
              <a:rPr lang="en-US" sz="2400" dirty="0"/>
              <a:t> clocks, white phase noise</a:t>
            </a:r>
          </a:p>
          <a:p>
            <a:pPr marL="1257300" lvl="2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Based on extrapolations/predictions of Clock-TT</a:t>
            </a:r>
          </a:p>
          <a:p>
            <a:pPr marL="1714500" lvl="3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TT = </a:t>
            </a:r>
            <a:r>
              <a:rPr lang="en-US" sz="2400" dirty="0"/>
              <a:t>Terrestrial </a:t>
            </a:r>
            <a:r>
              <a:rPr lang="en-US" sz="2400" dirty="0" smtClean="0"/>
              <a:t>Time</a:t>
            </a:r>
          </a:p>
          <a:p>
            <a:pPr marL="1714500" lvl="3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TT = post-processed “UTC without </a:t>
            </a:r>
            <a:r>
              <a:rPr lang="en-US" sz="2400" dirty="0" err="1" smtClean="0"/>
              <a:t>leapseconds</a:t>
            </a:r>
            <a:r>
              <a:rPr lang="en-US" sz="2400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UTC set so average deviation of clocks from model is zero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</a:t>
            </a:r>
            <a:r>
              <a:rPr lang="en-US" sz="2400" dirty="0"/>
              <a:t>clock weighted by monthly frequency stability</a:t>
            </a:r>
          </a:p>
          <a:p>
            <a:pPr marL="1257300" lvl="2" indent="-342900">
              <a:lnSpc>
                <a:spcPct val="90000"/>
              </a:lnSpc>
            </a:pPr>
            <a:r>
              <a:rPr lang="en-US" dirty="0"/>
              <a:t>Very </a:t>
            </a:r>
            <a:r>
              <a:rPr lang="en-US" dirty="0" smtClean="0"/>
              <a:t>democratic</a:t>
            </a:r>
          </a:p>
          <a:p>
            <a:pPr marL="1714500" lvl="3" indent="-342900">
              <a:lnSpc>
                <a:spcPct val="90000"/>
              </a:lnSpc>
            </a:pPr>
            <a:r>
              <a:rPr lang="en-US" dirty="0" smtClean="0"/>
              <a:t>Not  Narcissistic</a:t>
            </a:r>
            <a:endParaRPr lang="en-US" dirty="0"/>
          </a:p>
          <a:p>
            <a:pPr marL="1714500" lvl="3" indent="-342900">
              <a:lnSpc>
                <a:spcPct val="90000"/>
              </a:lnSpc>
            </a:pPr>
            <a:r>
              <a:rPr lang="en-US" dirty="0" smtClean="0"/>
              <a:t>Maximum </a:t>
            </a:r>
            <a:r>
              <a:rPr lang="en-US" dirty="0"/>
              <a:t>weight ensures </a:t>
            </a:r>
            <a:r>
              <a:rPr lang="en-US" dirty="0" smtClean="0"/>
              <a:t>robustness</a:t>
            </a:r>
          </a:p>
          <a:p>
            <a:pPr marL="2171700" lvl="4" indent="-342900">
              <a:lnSpc>
                <a:spcPct val="90000"/>
              </a:lnSpc>
            </a:pPr>
            <a:r>
              <a:rPr lang="en-US" dirty="0" smtClean="0"/>
              <a:t>See </a:t>
            </a:r>
            <a:r>
              <a:rPr lang="en-US" dirty="0"/>
              <a:t>Petit, </a:t>
            </a:r>
            <a:r>
              <a:rPr lang="en-US" dirty="0" err="1"/>
              <a:t>Metrologia</a:t>
            </a:r>
            <a:r>
              <a:rPr lang="en-US" dirty="0"/>
              <a:t>, 2003, 40 No3 </a:t>
            </a:r>
            <a:r>
              <a:rPr lang="en-US" dirty="0" smtClean="0"/>
              <a:t>252-256</a:t>
            </a:r>
          </a:p>
          <a:p>
            <a:pPr marL="857250" lvl="1" indent="-342900">
              <a:lnSpc>
                <a:spcPct val="90000"/>
              </a:lnSpc>
            </a:pPr>
            <a:r>
              <a:rPr lang="en-US" sz="3200" dirty="0" smtClean="0"/>
              <a:t>Algorithm </a:t>
            </a:r>
            <a:r>
              <a:rPr lang="en-US" sz="3200" dirty="0"/>
              <a:t>has steady record of incremental improvements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" name="Picture 4" descr="narcissus32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112838" cy="15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Rectangle 27"/>
          <p:cNvSpPr>
            <a:spLocks noChangeArrowheads="1"/>
          </p:cNvSpPr>
          <p:nvPr/>
        </p:nvSpPr>
        <p:spPr bwMode="auto">
          <a:xfrm>
            <a:off x="684213" y="155575"/>
            <a:ext cx="7772400" cy="609600"/>
          </a:xfrm>
          <a:prstGeom prst="rect">
            <a:avLst/>
          </a:prstGeom>
          <a:solidFill>
            <a:srgbClr val="C9D7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rebuchet MS" pitchFamily="34" charset="0"/>
              </a:rPr>
              <a:t>The Quality of TAI/UTC</a:t>
            </a: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8484" y="908720"/>
            <a:ext cx="40109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>
                <a:latin typeface="+mn-lt"/>
              </a:rPr>
              <a:t>Frequency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stability</a:t>
            </a:r>
            <a:r>
              <a:rPr lang="fr-FR" sz="1800" dirty="0" smtClean="0">
                <a:latin typeface="+mn-lt"/>
              </a:rPr>
              <a:t> ~3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x </a:t>
            </a:r>
            <a:r>
              <a:rPr lang="en-GB" sz="1800" dirty="0" smtClean="0">
                <a:latin typeface="Arial" charset="0"/>
              </a:rPr>
              <a:t>10</a:t>
            </a:r>
            <a:r>
              <a:rPr lang="en-GB" sz="1800" baseline="30000" dirty="0" smtClean="0">
                <a:latin typeface="Arial" charset="0"/>
              </a:rPr>
              <a:t>-16</a:t>
            </a:r>
            <a:r>
              <a:rPr lang="en-GB" sz="1800" dirty="0" smtClean="0">
                <a:latin typeface="Arial" charset="0"/>
              </a:rPr>
              <a:t> @ 40 d</a:t>
            </a:r>
          </a:p>
          <a:p>
            <a:pPr algn="l"/>
            <a:r>
              <a:rPr lang="en-GB" sz="1800" dirty="0" smtClean="0">
                <a:latin typeface="Arial" charset="0"/>
              </a:rPr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</a:rPr>
              <a:t>Clock frequency prediction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</a:rPr>
              <a:t>Clock weighting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220072" y="990600"/>
            <a:ext cx="343956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>
                <a:latin typeface="+mn-lt"/>
              </a:rPr>
              <a:t>Frequency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accuracy</a:t>
            </a:r>
            <a:r>
              <a:rPr lang="fr-FR" sz="1800" dirty="0" smtClean="0">
                <a:latin typeface="+mn-lt"/>
              </a:rPr>
              <a:t>  ~</a:t>
            </a:r>
            <a:r>
              <a:rPr lang="en-GB" sz="1800" dirty="0" smtClean="0">
                <a:latin typeface="Arial" charset="0"/>
              </a:rPr>
              <a:t>3 </a:t>
            </a:r>
            <a:r>
              <a:rPr lang="en-GB" sz="1800" dirty="0">
                <a:latin typeface="Arial" charset="0"/>
              </a:rPr>
              <a:t>x </a:t>
            </a:r>
            <a:r>
              <a:rPr lang="en-GB" sz="1800" dirty="0" smtClean="0">
                <a:latin typeface="Arial" charset="0"/>
              </a:rPr>
              <a:t>10</a:t>
            </a:r>
            <a:r>
              <a:rPr lang="en-GB" sz="1800" baseline="30000" dirty="0" smtClean="0">
                <a:latin typeface="Arial" charset="0"/>
              </a:rPr>
              <a:t>-16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1800" baseline="300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</a:rPr>
              <a:t>Frequency correction to match the SI second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800" dirty="0" smtClean="0">
                <a:latin typeface="Arial" charset="0"/>
              </a:rPr>
              <a:t>Based on PFS data </a:t>
            </a:r>
            <a:endParaRPr lang="fr-FR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841"/>
            <a:ext cx="5354735" cy="384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283668" y="3501008"/>
            <a:ext cx="3312368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it-IT" sz="1800" kern="0" dirty="0" smtClean="0">
                <a:solidFill>
                  <a:schemeClr val="tx1"/>
                </a:solidFill>
                <a:latin typeface="+mn-lt"/>
              </a:rPr>
              <a:t>Stability of EAL using the USNO Rb fountain as independent reference</a:t>
            </a:r>
            <a:endParaRPr lang="fr-FR" sz="1800" kern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H="1">
            <a:off x="3707904" y="4005064"/>
            <a:ext cx="1872208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1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5800" y="260648"/>
            <a:ext cx="7772400" cy="609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3200" kern="0" dirty="0" err="1" smtClean="0"/>
              <a:t>Clock</a:t>
            </a:r>
            <a:r>
              <a:rPr lang="fr-FR" sz="3200" kern="0" dirty="0" smtClean="0"/>
              <a:t> </a:t>
            </a:r>
            <a:r>
              <a:rPr lang="fr-FR" sz="3200" kern="0" dirty="0" err="1" smtClean="0"/>
              <a:t>Making’s</a:t>
            </a:r>
            <a:r>
              <a:rPr lang="fr-FR" sz="3200" kern="0" dirty="0" smtClean="0"/>
              <a:t> </a:t>
            </a:r>
            <a:r>
              <a:rPr lang="fr-FR" sz="3200" kern="0" dirty="0" err="1" smtClean="0"/>
              <a:t>Exciting</a:t>
            </a:r>
            <a:r>
              <a:rPr lang="fr-FR" sz="3200" kern="0" dirty="0" smtClean="0"/>
              <a:t> </a:t>
            </a:r>
            <a:r>
              <a:rPr lang="fr-FR" sz="3200" kern="0" dirty="0" err="1" smtClean="0"/>
              <a:t>History</a:t>
            </a:r>
            <a:endParaRPr lang="fr-FR" sz="3200" kern="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990600"/>
            <a:ext cx="5832648" cy="514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832648" cy="42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sz="3200" dirty="0"/>
              <a:t>T</a:t>
            </a:r>
            <a:r>
              <a:rPr lang="fr-FR" sz="3200" dirty="0" smtClean="0"/>
              <a:t>ime </a:t>
            </a:r>
            <a:r>
              <a:rPr lang="fr-FR" sz="3200" dirty="0"/>
              <a:t>T</a:t>
            </a:r>
            <a:r>
              <a:rPr lang="fr-FR" sz="3200" dirty="0" smtClean="0"/>
              <a:t>ransfer </a:t>
            </a:r>
            <a:r>
              <a:rPr lang="fr-FR" sz="3200" dirty="0" err="1" smtClean="0"/>
              <a:t>Noise’s</a:t>
            </a:r>
            <a:r>
              <a:rPr lang="fr-FR" sz="3200" dirty="0" smtClean="0"/>
              <a:t> </a:t>
            </a:r>
            <a:r>
              <a:rPr lang="fr-FR" sz="3200" dirty="0" err="1" smtClean="0"/>
              <a:t>Bleak</a:t>
            </a:r>
            <a:r>
              <a:rPr lang="fr-FR" sz="3200" dirty="0" smtClean="0"/>
              <a:t> Future</a:t>
            </a:r>
            <a:endParaRPr lang="fr-FR" sz="3200" dirty="0"/>
          </a:p>
        </p:txBody>
      </p:sp>
      <p:sp>
        <p:nvSpPr>
          <p:cNvPr id="3" name="Rectangle 7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12160" y="2749277"/>
            <a:ext cx="2088232" cy="1615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b="1" dirty="0" err="1" smtClean="0">
                <a:solidFill>
                  <a:srgbClr val="FF00FF"/>
                </a:solidFill>
                <a:latin typeface="+mn-lt"/>
              </a:rPr>
              <a:t>Operational</a:t>
            </a:r>
            <a:r>
              <a:rPr lang="fr-FR" sz="1100" b="1" dirty="0" smtClean="0">
                <a:solidFill>
                  <a:srgbClr val="FF00FF"/>
                </a:solidFill>
                <a:latin typeface="+mn-lt"/>
              </a:rPr>
              <a:t> by 2020</a:t>
            </a:r>
          </a:p>
          <a:p>
            <a:pPr algn="l"/>
            <a:endParaRPr lang="fr-FR" sz="1100" b="1" dirty="0" smtClean="0">
              <a:solidFill>
                <a:srgbClr val="FF00FF"/>
              </a:solidFill>
              <a:latin typeface="+mn-lt"/>
            </a:endParaRPr>
          </a:p>
          <a:p>
            <a:pPr algn="l"/>
            <a:r>
              <a:rPr lang="fr-FR" sz="1100" b="1" dirty="0" smtClean="0">
                <a:solidFill>
                  <a:srgbClr val="FF00FF"/>
                </a:solidFill>
                <a:latin typeface="+mn-lt"/>
              </a:rPr>
              <a:t>Multiple &amp; </a:t>
            </a:r>
            <a:r>
              <a:rPr lang="fr-FR" sz="1100" b="1" dirty="0" err="1">
                <a:solidFill>
                  <a:srgbClr val="FF00FF"/>
                </a:solidFill>
                <a:latin typeface="+mn-lt"/>
              </a:rPr>
              <a:t>R</a:t>
            </a:r>
            <a:r>
              <a:rPr lang="fr-FR" sz="1100" b="1" dirty="0" err="1" smtClean="0">
                <a:solidFill>
                  <a:srgbClr val="FF00FF"/>
                </a:solidFill>
                <a:latin typeface="+mn-lt"/>
              </a:rPr>
              <a:t>edundant</a:t>
            </a:r>
            <a:r>
              <a:rPr lang="fr-FR" sz="1100" b="1" dirty="0" smtClean="0">
                <a:solidFill>
                  <a:srgbClr val="FF00FF"/>
                </a:solidFill>
                <a:latin typeface="+mn-lt"/>
              </a:rPr>
              <a:t> GNSS</a:t>
            </a:r>
          </a:p>
          <a:p>
            <a:pPr algn="l"/>
            <a:endParaRPr lang="fr-FR" sz="1100" b="1" dirty="0" smtClean="0">
              <a:solidFill>
                <a:srgbClr val="FF00FF"/>
              </a:solidFill>
              <a:latin typeface="+mn-lt"/>
            </a:endParaRPr>
          </a:p>
          <a:p>
            <a:pPr algn="l"/>
            <a:r>
              <a:rPr lang="fr-FR" sz="1100" b="1" dirty="0" err="1" smtClean="0">
                <a:solidFill>
                  <a:srgbClr val="FF00FF"/>
                </a:solidFill>
                <a:latin typeface="+mn-lt"/>
              </a:rPr>
              <a:t>Fiber</a:t>
            </a:r>
            <a:r>
              <a:rPr lang="fr-FR" sz="1100" b="1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fr-FR" sz="1100" b="1" dirty="0" err="1" smtClean="0">
                <a:solidFill>
                  <a:srgbClr val="FF00FF"/>
                </a:solidFill>
                <a:latin typeface="+mn-lt"/>
              </a:rPr>
              <a:t>Optic</a:t>
            </a:r>
            <a:r>
              <a:rPr lang="fr-FR" sz="1100" b="1" dirty="0" smtClean="0">
                <a:solidFill>
                  <a:srgbClr val="FF00FF"/>
                </a:solidFill>
                <a:latin typeface="+mn-lt"/>
              </a:rPr>
              <a:t> ?</a:t>
            </a:r>
          </a:p>
          <a:p>
            <a:pPr algn="l"/>
            <a:endParaRPr lang="fr-FR" sz="1100" b="1" dirty="0" smtClean="0">
              <a:solidFill>
                <a:srgbClr val="FF00FF"/>
              </a:solidFill>
              <a:latin typeface="+mn-lt"/>
            </a:endParaRPr>
          </a:p>
          <a:p>
            <a:pPr algn="l"/>
            <a:r>
              <a:rPr lang="fr-FR" sz="1100" b="1" dirty="0" smtClean="0">
                <a:solidFill>
                  <a:srgbClr val="FF00FF"/>
                </a:solidFill>
                <a:latin typeface="+mn-lt"/>
              </a:rPr>
              <a:t>VLBI ??</a:t>
            </a:r>
          </a:p>
          <a:p>
            <a:pPr algn="l"/>
            <a:endParaRPr lang="fr-FR" sz="1100" b="1" dirty="0">
              <a:solidFill>
                <a:srgbClr val="FF00FF"/>
              </a:solidFill>
              <a:latin typeface="+mn-lt"/>
            </a:endParaRPr>
          </a:p>
          <a:p>
            <a:pPr algn="l"/>
            <a:r>
              <a:rPr lang="fr-FR" sz="1100" b="1" dirty="0" smtClean="0">
                <a:solidFill>
                  <a:srgbClr val="FF00FF"/>
                </a:solidFill>
                <a:latin typeface="+mn-lt"/>
              </a:rPr>
              <a:t>Carrier Phase TWSTT ???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055635" y="4367719"/>
            <a:ext cx="72008" cy="5014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699792" y="1657929"/>
            <a:ext cx="185666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3" y="943633"/>
            <a:ext cx="7523683" cy="524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432526" y="228599"/>
            <a:ext cx="7883890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Prediction: the </a:t>
            </a:r>
            <a:r>
              <a:rPr lang="en-US" sz="3200" dirty="0"/>
              <a:t>Bottom </a:t>
            </a:r>
            <a:r>
              <a:rPr lang="en-US" sz="3200" dirty="0" smtClean="0"/>
              <a:t>Line Will Get Lower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76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6096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/>
              <a:t>U</a:t>
            </a:r>
            <a:r>
              <a:rPr lang="en-GB" sz="4000" dirty="0" smtClean="0"/>
              <a:t>TC in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764704"/>
            <a:ext cx="7848872" cy="525658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GB" dirty="0" smtClean="0"/>
              <a:t>More and Better Clocks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GB" dirty="0" smtClean="0"/>
              <a:t>1000 clocks from 100 nations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 smtClean="0"/>
              <a:t>More and Better Primary Frequency Standards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GB" dirty="0" smtClean="0"/>
              <a:t>Optical frequency standards in ~ 10 laboratories</a:t>
            </a:r>
          </a:p>
          <a:p>
            <a:pPr marL="400050">
              <a:buFont typeface="Wingdings" pitchFamily="2" charset="2"/>
              <a:buChar char="ü"/>
              <a:defRPr/>
            </a:pPr>
            <a:r>
              <a:rPr lang="en-GB" dirty="0" smtClean="0"/>
              <a:t>Improved Time Transfer</a:t>
            </a:r>
          </a:p>
          <a:p>
            <a:pPr marL="800100" lvl="1">
              <a:buFont typeface="Wingdings" pitchFamily="2" charset="2"/>
              <a:buChar char="ü"/>
              <a:defRPr/>
            </a:pPr>
            <a:r>
              <a:rPr lang="en-GB" dirty="0" smtClean="0"/>
              <a:t>Robust at 250 </a:t>
            </a:r>
            <a:r>
              <a:rPr lang="en-GB" dirty="0" err="1" smtClean="0"/>
              <a:t>ps</a:t>
            </a:r>
            <a:r>
              <a:rPr lang="en-GB" dirty="0" smtClean="0"/>
              <a:t> RMS</a:t>
            </a:r>
          </a:p>
          <a:p>
            <a:pPr marL="400050">
              <a:buFont typeface="Wingdings" pitchFamily="2" charset="2"/>
              <a:buChar char="ü"/>
              <a:defRPr/>
            </a:pPr>
            <a:r>
              <a:rPr lang="en-GB" dirty="0" smtClean="0"/>
              <a:t>Improved Algorithms for UTC</a:t>
            </a:r>
          </a:p>
          <a:p>
            <a:pPr marL="800100" lvl="1">
              <a:buFont typeface="Wingdings" pitchFamily="2" charset="2"/>
              <a:buChar char="ü"/>
              <a:defRPr/>
            </a:pPr>
            <a:r>
              <a:rPr lang="en-GB" dirty="0" smtClean="0"/>
              <a:t>Fully utilizing the complementary clock characteristics</a:t>
            </a:r>
          </a:p>
          <a:p>
            <a:pPr marL="400050">
              <a:buFont typeface="Wingdings" pitchFamily="2" charset="2"/>
              <a:buChar char="ü"/>
              <a:defRPr/>
            </a:pPr>
            <a:r>
              <a:rPr lang="en-GB" dirty="0" smtClean="0"/>
              <a:t>Daily delivery of UTC</a:t>
            </a:r>
          </a:p>
          <a:p>
            <a:pPr marL="800100" lvl="1">
              <a:buFont typeface="Wingdings" pitchFamily="2" charset="2"/>
              <a:buChar char="ü"/>
              <a:defRPr/>
            </a:pPr>
            <a:r>
              <a:rPr lang="en-GB" dirty="0" smtClean="0"/>
              <a:t>Improved real-time realizations of UTC by participating laboratories, UTC(k) as in UTC(USNO) and UTC(NPL)</a:t>
            </a:r>
          </a:p>
          <a:p>
            <a:pPr marL="800100" lvl="1">
              <a:buFont typeface="Wingdings" pitchFamily="2" charset="2"/>
              <a:buChar char="ü"/>
              <a:defRPr/>
            </a:pPr>
            <a:r>
              <a:rPr lang="en-GB" dirty="0" smtClean="0"/>
              <a:t>Precise steering of GNSS times to a representation of UTC</a:t>
            </a:r>
          </a:p>
          <a:p>
            <a:pPr marL="400050">
              <a:buFont typeface="Wingdings" pitchFamily="2" charset="2"/>
              <a:buChar char="ü"/>
              <a:defRPr/>
            </a:pPr>
            <a:r>
              <a:rPr lang="en-GB" dirty="0" smtClean="0"/>
              <a:t>UTC for User: Precise and Accurate to 500 </a:t>
            </a:r>
            <a:r>
              <a:rPr lang="en-GB" dirty="0" err="1" smtClean="0"/>
              <a:t>ps</a:t>
            </a:r>
            <a:r>
              <a:rPr lang="en-GB" dirty="0" smtClean="0"/>
              <a:t> RMS</a:t>
            </a:r>
          </a:p>
          <a:p>
            <a:pPr marL="800100" lvl="1">
              <a:buFont typeface="Wingdings" pitchFamily="2" charset="2"/>
              <a:buChar char="ü"/>
              <a:defRPr/>
            </a:pPr>
            <a:r>
              <a:rPr lang="en-GB" dirty="0" smtClean="0"/>
              <a:t>Rarely erroneous by &gt; 1 ns</a:t>
            </a:r>
          </a:p>
          <a:p>
            <a:pPr marL="57150" indent="0">
              <a:defRPr/>
            </a:pPr>
            <a:endParaRPr lang="en-GB" dirty="0" smtClean="0"/>
          </a:p>
          <a:p>
            <a:pPr lvl="1">
              <a:buFont typeface="Wingdings" pitchFamily="2" charset="2"/>
              <a:buChar char="ü"/>
              <a:defRPr/>
            </a:pPr>
            <a:endParaRPr lang="en-GB" dirty="0" smtClean="0"/>
          </a:p>
          <a:p>
            <a:pPr>
              <a:buFont typeface="Wingdings" pitchFamily="2" charset="2"/>
              <a:buChar char="ü"/>
              <a:defRPr/>
            </a:pPr>
            <a:endParaRPr lang="en-GB" dirty="0" smtClean="0"/>
          </a:p>
          <a:p>
            <a:pPr>
              <a:buFont typeface="Wingdings" pitchFamily="2" charset="2"/>
              <a:buChar char="ü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6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073650"/>
          </a:xfrm>
        </p:spPr>
        <p:txBody>
          <a:bodyPr/>
          <a:lstStyle/>
          <a:p>
            <a:r>
              <a:rPr lang="fr-FR" sz="2000" smtClean="0"/>
              <a:t>Primary frequency standards – 13 in the last five years (KRISS, INRIM, LNE-SYRTE, NICT, NIST, NMIJ, NPL, PTB), 11 are Cs fountains</a:t>
            </a:r>
            <a:br>
              <a:rPr lang="fr-FR" sz="2000" smtClean="0"/>
            </a:br>
            <a:endParaRPr lang="fr-FR" sz="2000" smtClean="0"/>
          </a:p>
        </p:txBody>
      </p:sp>
      <p:sp>
        <p:nvSpPr>
          <p:cNvPr id="2969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400" smtClean="0"/>
              <a:t>Primary frequency standards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438106" cy="436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9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CC056-89CB-479F-BD10-A70CEEE5E84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13838" cy="715963"/>
          </a:xfrm>
          <a:noFill/>
        </p:spPr>
        <p:txBody>
          <a:bodyPr/>
          <a:lstStyle/>
          <a:p>
            <a:r>
              <a:rPr lang="en-US" altLang="en-US" sz="3400" smtClean="0"/>
              <a:t> Plato’s Water-Powered Alarm Clock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632075" y="6400800"/>
            <a:ext cx="3844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Source: J. Barnett, </a:t>
            </a:r>
            <a:r>
              <a:rPr lang="en-US" altLang="en-US" sz="1400" i="1"/>
              <a:t>Time’s Pendulum</a:t>
            </a:r>
            <a:r>
              <a:rPr lang="en-US" altLang="en-US" sz="1400"/>
              <a:t>, Plenum Press</a:t>
            </a:r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1776413" y="1562100"/>
          <a:ext cx="5576887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Image" r:id="rId4" imgW="19150018" imgH="17091423" progId="Photoshop.Image.4">
                  <p:embed/>
                </p:oleObj>
              </mc:Choice>
              <mc:Fallback>
                <p:oleObj name="Image" r:id="rId4" imgW="19150018" imgH="17091423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21" t="5902" b="6271"/>
                      <a:stretch>
                        <a:fillRect/>
                      </a:stretch>
                    </p:blipFill>
                    <p:spPr bwMode="auto">
                      <a:xfrm>
                        <a:off x="1776413" y="1562100"/>
                        <a:ext cx="5576887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1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microwaves</a:t>
            </a:r>
            <a:r>
              <a:rPr lang="fr-FR" dirty="0" smtClean="0"/>
              <a:t> to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frequencies</a:t>
            </a:r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94461" cy="32438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4" name="Connecteur droit avec flèche 3"/>
          <p:cNvCxnSpPr/>
          <p:nvPr/>
        </p:nvCxnSpPr>
        <p:spPr bwMode="auto">
          <a:xfrm flipV="1">
            <a:off x="1619672" y="2636912"/>
            <a:ext cx="2232248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avec flèche 5"/>
          <p:cNvCxnSpPr/>
          <p:nvPr/>
        </p:nvCxnSpPr>
        <p:spPr bwMode="auto">
          <a:xfrm flipV="1">
            <a:off x="5796136" y="2636912"/>
            <a:ext cx="288032" cy="2016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7"/>
          <p:cNvCxnSpPr/>
          <p:nvPr/>
        </p:nvCxnSpPr>
        <p:spPr bwMode="auto">
          <a:xfrm flipV="1">
            <a:off x="6084168" y="3861048"/>
            <a:ext cx="1008112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11560" y="4797152"/>
            <a:ext cx="3456384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400" dirty="0" err="1" smtClean="0">
                <a:latin typeface="+mn-lt"/>
              </a:rPr>
              <a:t>Microwave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clocks</a:t>
            </a:r>
            <a:r>
              <a:rPr lang="fr-FR" sz="1400" dirty="0" smtClean="0">
                <a:latin typeface="+mn-lt"/>
              </a:rPr>
              <a:t> (Cs </a:t>
            </a:r>
            <a:r>
              <a:rPr lang="fr-FR" sz="1400" dirty="0" err="1" smtClean="0">
                <a:latin typeface="+mn-lt"/>
              </a:rPr>
              <a:t>fountains</a:t>
            </a:r>
            <a:r>
              <a:rPr lang="fr-FR" sz="1400" dirty="0" smtClean="0">
                <a:latin typeface="+mn-lt"/>
              </a:rPr>
              <a:t>) </a:t>
            </a:r>
            <a:r>
              <a:rPr lang="fr-FR" sz="1400" b="1" dirty="0" err="1" smtClean="0">
                <a:latin typeface="+mn-lt"/>
              </a:rPr>
              <a:t>realizing</a:t>
            </a:r>
            <a:r>
              <a:rPr lang="fr-FR" sz="1400" dirty="0" smtClean="0">
                <a:latin typeface="+mn-lt"/>
              </a:rPr>
              <a:t> the SI second </a:t>
            </a:r>
            <a:r>
              <a:rPr lang="fr-FR" sz="1400" dirty="0" err="1" smtClean="0">
                <a:latin typeface="+mn-lt"/>
              </a:rPr>
              <a:t>with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uncertainty</a:t>
            </a:r>
            <a:r>
              <a:rPr lang="fr-FR" sz="1400" dirty="0" smtClean="0">
                <a:latin typeface="+mn-lt"/>
              </a:rPr>
              <a:t> of </a:t>
            </a:r>
            <a:r>
              <a:rPr lang="fr-FR" sz="1400" dirty="0" err="1" smtClean="0">
                <a:latin typeface="+mn-lt"/>
              </a:rPr>
              <a:t>order</a:t>
            </a:r>
            <a:r>
              <a:rPr lang="fr-FR" sz="1400" dirty="0" smtClean="0">
                <a:latin typeface="+mn-lt"/>
              </a:rPr>
              <a:t> 10</a:t>
            </a:r>
            <a:r>
              <a:rPr lang="fr-FR" sz="1400" baseline="30000" dirty="0" smtClean="0">
                <a:latin typeface="+mn-lt"/>
              </a:rPr>
              <a:t>-15</a:t>
            </a:r>
            <a:r>
              <a:rPr lang="fr-FR" sz="1400" dirty="0" smtClean="0">
                <a:latin typeface="+mn-lt"/>
              </a:rPr>
              <a:t>-10</a:t>
            </a:r>
            <a:r>
              <a:rPr lang="fr-FR" sz="1400" baseline="30000" dirty="0" smtClean="0">
                <a:latin typeface="+mn-lt"/>
              </a:rPr>
              <a:t>-16</a:t>
            </a:r>
            <a:endParaRPr lang="fr-FR" sz="14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16016" y="4797152"/>
            <a:ext cx="3456384" cy="738664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400" dirty="0" smtClean="0">
                <a:latin typeface="+mn-lt"/>
              </a:rPr>
              <a:t>Optical </a:t>
            </a:r>
            <a:r>
              <a:rPr lang="fr-FR" sz="1400" dirty="0" err="1" smtClean="0">
                <a:latin typeface="+mn-lt"/>
              </a:rPr>
              <a:t>clocks</a:t>
            </a:r>
            <a:r>
              <a:rPr lang="fr-FR" sz="1400" dirty="0" smtClean="0">
                <a:latin typeface="+mn-lt"/>
              </a:rPr>
              <a:t> (</a:t>
            </a:r>
            <a:r>
              <a:rPr lang="fr-FR" sz="1400" dirty="0" err="1" smtClean="0">
                <a:latin typeface="+mn-lt"/>
              </a:rPr>
              <a:t>neutral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atoms</a:t>
            </a:r>
            <a:r>
              <a:rPr lang="fr-FR" sz="1400" dirty="0" smtClean="0">
                <a:latin typeface="+mn-lt"/>
              </a:rPr>
              <a:t>, ions) </a:t>
            </a:r>
            <a:r>
              <a:rPr lang="fr-FR" sz="1400" b="1" dirty="0" err="1" smtClean="0">
                <a:latin typeface="+mn-lt"/>
              </a:rPr>
              <a:t>representing</a:t>
            </a:r>
            <a:r>
              <a:rPr lang="fr-FR" sz="1400" dirty="0" smtClean="0">
                <a:latin typeface="+mn-lt"/>
              </a:rPr>
              <a:t> the SI second </a:t>
            </a:r>
            <a:r>
              <a:rPr lang="fr-FR" sz="1400" dirty="0" err="1" smtClean="0">
                <a:latin typeface="+mn-lt"/>
              </a:rPr>
              <a:t>with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uncertainty</a:t>
            </a:r>
            <a:r>
              <a:rPr lang="fr-FR" sz="1400" dirty="0" smtClean="0">
                <a:latin typeface="+mn-lt"/>
              </a:rPr>
              <a:t> of </a:t>
            </a:r>
            <a:r>
              <a:rPr lang="fr-FR" sz="1400" dirty="0" err="1" smtClean="0">
                <a:latin typeface="+mn-lt"/>
              </a:rPr>
              <a:t>order</a:t>
            </a:r>
            <a:r>
              <a:rPr lang="fr-FR" sz="1400" dirty="0" smtClean="0">
                <a:latin typeface="+mn-lt"/>
              </a:rPr>
              <a:t> 10</a:t>
            </a:r>
            <a:r>
              <a:rPr lang="fr-FR" sz="1400" baseline="30000" dirty="0" smtClean="0">
                <a:latin typeface="+mn-lt"/>
              </a:rPr>
              <a:t>-17</a:t>
            </a:r>
            <a:r>
              <a:rPr lang="fr-FR" sz="1400" dirty="0" smtClean="0">
                <a:latin typeface="+mn-lt"/>
              </a:rPr>
              <a:t>- 10</a:t>
            </a:r>
            <a:r>
              <a:rPr lang="fr-FR" sz="1400" baseline="30000" dirty="0" smtClean="0">
                <a:latin typeface="+mn-lt"/>
              </a:rPr>
              <a:t>-18</a:t>
            </a:r>
            <a:r>
              <a:rPr lang="fr-FR" sz="1400" dirty="0" smtClean="0">
                <a:latin typeface="+mn-lt"/>
              </a:rPr>
              <a:t> 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4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154113" y="866775"/>
          <a:ext cx="6837362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Acrobat Document" r:id="rId4" imgW="6838095" imgH="5125165" progId="AcroExch.Document.7">
                  <p:embed/>
                </p:oleObj>
              </mc:Choice>
              <mc:Fallback>
                <p:oleObj name="Acrobat Document" r:id="rId4" imgW="6838095" imgH="512516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866775"/>
                        <a:ext cx="6837362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43288" y="5592763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 Black" pitchFamily="34" charset="0"/>
              </a:rPr>
              <a:t>Source: John Vig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239000" y="6610350"/>
            <a:ext cx="1905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4FFE2EE-87D9-4073-8B37-C0787DAD8406}" type="slidenum">
              <a:rPr lang="en-US" altLang="en-US" sz="1200"/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52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11125"/>
            <a:ext cx="9144000" cy="914400"/>
          </a:xfrm>
          <a:noFill/>
        </p:spPr>
        <p:txBody>
          <a:bodyPr/>
          <a:lstStyle/>
          <a:p>
            <a:r>
              <a:rPr lang="en-US" altLang="en-US" sz="3200" smtClean="0"/>
              <a:t>Hydrogen Maser Frequency Standard</a:t>
            </a:r>
          </a:p>
        </p:txBody>
      </p:sp>
      <p:graphicFrame>
        <p:nvGraphicFramePr>
          <p:cNvPr id="1536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77626"/>
              </p:ext>
            </p:extLst>
          </p:nvPr>
        </p:nvGraphicFramePr>
        <p:xfrm>
          <a:off x="1204913" y="1092898"/>
          <a:ext cx="6643687" cy="492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Image" r:id="rId4" imgW="15490293" imgH="11487469" progId="Photoshop.Image.4">
                  <p:embed/>
                </p:oleObj>
              </mc:Choice>
              <mc:Fallback>
                <p:oleObj name="Image" r:id="rId4" imgW="15490293" imgH="1148746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1092898"/>
                        <a:ext cx="6643687" cy="4926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2716213" y="6477000"/>
            <a:ext cx="3725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F.G. Major Springer, “The Quantum Beat”, 1998 </a:t>
            </a:r>
          </a:p>
        </p:txBody>
      </p:sp>
      <p:sp>
        <p:nvSpPr>
          <p:cNvPr id="15365" name="Rectangle 1029"/>
          <p:cNvSpPr>
            <a:spLocks noChangeArrowheads="1"/>
          </p:cNvSpPr>
          <p:nvPr/>
        </p:nvSpPr>
        <p:spPr bwMode="auto">
          <a:xfrm>
            <a:off x="7239000" y="6610350"/>
            <a:ext cx="1905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95066FB-A03C-4673-B409-98C8773AA3E5}" type="slidenum">
              <a:rPr lang="en-US" altLang="en-US" sz="1200"/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46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0BFAD-36AD-4216-B4DF-B0A849AD396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304800"/>
            <a:ext cx="4038600" cy="6248400"/>
          </a:xfrm>
        </p:spPr>
        <p:txBody>
          <a:bodyPr/>
          <a:lstStyle/>
          <a:p>
            <a:pPr marL="0" indent="0"/>
            <a:endParaRPr lang="en-US" altLang="en-US" sz="2800" smtClean="0"/>
          </a:p>
          <a:p>
            <a:pPr marL="0" indent="0"/>
            <a:endParaRPr lang="en-US" altLang="en-US" sz="1800" smtClean="0"/>
          </a:p>
          <a:p>
            <a:pPr marL="0" indent="0"/>
            <a:endParaRPr lang="en-US" altLang="en-US" sz="1800" smtClean="0"/>
          </a:p>
          <a:p>
            <a:pPr marL="0" indent="0"/>
            <a:r>
              <a:rPr lang="en-US" altLang="en-US" sz="2000" smtClean="0"/>
              <a:t>Laser in one dimension exerts a scattering force on atoms in the direction of the laser</a:t>
            </a:r>
            <a:endParaRPr lang="en-US" altLang="en-US" sz="1800" smtClean="0"/>
          </a:p>
          <a:p>
            <a:pPr marL="0" indent="0"/>
            <a:endParaRPr lang="en-US" altLang="en-US" sz="1800" smtClean="0"/>
          </a:p>
          <a:p>
            <a:pPr marL="0" indent="0"/>
            <a:endParaRPr lang="en-US" altLang="en-US" sz="1800" smtClean="0"/>
          </a:p>
          <a:p>
            <a:pPr marL="0" indent="0"/>
            <a:r>
              <a:rPr lang="en-US" altLang="en-US" sz="2000" smtClean="0"/>
              <a:t>Lasers in two dimensions, red detuned, exert a velocity-sensitive force on the atoms</a:t>
            </a:r>
          </a:p>
          <a:p>
            <a:pPr marL="0" indent="0"/>
            <a:endParaRPr lang="en-US" altLang="en-US" sz="2000" smtClean="0"/>
          </a:p>
          <a:p>
            <a:pPr marL="0" indent="0"/>
            <a:endParaRPr lang="en-US" altLang="en-US" sz="1800" smtClean="0"/>
          </a:p>
          <a:p>
            <a:pPr marL="0" indent="0"/>
            <a:endParaRPr lang="en-US" altLang="en-US" sz="1800" smtClean="0"/>
          </a:p>
          <a:p>
            <a:pPr marL="0" indent="0"/>
            <a:r>
              <a:rPr lang="en-US" altLang="en-US" sz="2000" smtClean="0"/>
              <a:t>Atoms can be brought to zero average velocity, with very little residual motion (i.e. cold)</a:t>
            </a:r>
          </a:p>
          <a:p>
            <a:pPr marL="0" indent="0"/>
            <a:endParaRPr lang="en-US" altLang="en-US" sz="1800" smtClean="0"/>
          </a:p>
          <a:p>
            <a:pPr marL="0" indent="0"/>
            <a:endParaRPr lang="en-US" altLang="en-US" sz="1800" smtClean="0"/>
          </a:p>
        </p:txBody>
      </p:sp>
      <p:graphicFrame>
        <p:nvGraphicFramePr>
          <p:cNvPr id="38916" name="Object 3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473075" y="182563"/>
          <a:ext cx="42227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Document" r:id="rId4" imgW="5818234" imgH="8502972" progId="Word.Document.8">
                  <p:embed/>
                </p:oleObj>
              </mc:Choice>
              <mc:Fallback>
                <p:oleObj name="Document" r:id="rId4" imgW="5818234" imgH="85029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82563"/>
                        <a:ext cx="42227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935163" y="6400800"/>
            <a:ext cx="508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(Source: Tom Swanson, USNO )</a:t>
            </a:r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925513" y="0"/>
            <a:ext cx="7497762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Arial Black" pitchFamily="34" charset="0"/>
              </a:rPr>
              <a:t>Manipulating Atoms With Lasers</a:t>
            </a:r>
          </a:p>
        </p:txBody>
      </p:sp>
    </p:spTree>
    <p:extLst>
      <p:ext uri="{BB962C8B-B14F-4D97-AF65-F5344CB8AC3E}">
        <p14:creationId xmlns:p14="http://schemas.microsoft.com/office/powerpoint/2010/main" val="1443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555625" y="6157913"/>
            <a:ext cx="818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Ref: Encyclopedia of Greek Mythology  http://www.mythweb.com/encyc/gallery/sisyphus_c.html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1079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Verdana" pitchFamily="34" charset="0"/>
              </a:rPr>
              <a:t>Sisyphus Effect</a:t>
            </a:r>
          </a:p>
        </p:txBody>
      </p:sp>
      <p:pic>
        <p:nvPicPr>
          <p:cNvPr id="39940" name="Picture 6" descr="sisyp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633538"/>
            <a:ext cx="407670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7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D62DF-FDD4-4BFF-8452-C78165CF524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117475"/>
            <a:ext cx="8518525" cy="685800"/>
          </a:xfrm>
        </p:spPr>
        <p:txBody>
          <a:bodyPr/>
          <a:lstStyle/>
          <a:p>
            <a:r>
              <a:rPr lang="en-US" altLang="en-US" sz="1800" smtClean="0"/>
              <a:t>Potential Field of a Ground State Sublevel of an Atomic Ground State in an Optical Polarization Gradient</a:t>
            </a:r>
          </a:p>
        </p:txBody>
      </p:sp>
      <p:pic>
        <p:nvPicPr>
          <p:cNvPr id="40964" name="Picture 3" descr="sisyp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295400" y="6400800"/>
            <a:ext cx="685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Ref: http://www.physics.helsinki.fi/~jpiilo/coolpr.html</a:t>
            </a:r>
          </a:p>
        </p:txBody>
      </p:sp>
    </p:spTree>
    <p:extLst>
      <p:ext uri="{BB962C8B-B14F-4D97-AF65-F5344CB8AC3E}">
        <p14:creationId xmlns:p14="http://schemas.microsoft.com/office/powerpoint/2010/main" val="39355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1514B-4820-4571-9684-F53819A1949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smtClean="0"/>
              <a:t>Potential Field of a Different Sublevel</a:t>
            </a:r>
          </a:p>
        </p:txBody>
      </p:sp>
      <p:sp>
        <p:nvSpPr>
          <p:cNvPr id="41988" name="Text Box 1028"/>
          <p:cNvSpPr txBox="1">
            <a:spLocks noChangeArrowheads="1"/>
          </p:cNvSpPr>
          <p:nvPr/>
        </p:nvSpPr>
        <p:spPr bwMode="auto">
          <a:xfrm>
            <a:off x="1295400" y="6400800"/>
            <a:ext cx="685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rgbClr val="3333CC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rgbClr val="3333CC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rgbClr val="3333CC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rgbClr val="3333CC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C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Ref: http://www.physics.helsinki.fi/~jpiilo/coolpr.html</a:t>
            </a:r>
          </a:p>
        </p:txBody>
      </p:sp>
      <p:pic>
        <p:nvPicPr>
          <p:cNvPr id="4198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50913"/>
            <a:ext cx="71151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9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967</Words>
  <Application>Microsoft Office PowerPoint</Application>
  <PresentationFormat>On-screen Show (4:3)</PresentationFormat>
  <Paragraphs>201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Image</vt:lpstr>
      <vt:lpstr>Acrobat Document</vt:lpstr>
      <vt:lpstr>Document</vt:lpstr>
      <vt:lpstr>Photo Editor Photo</vt:lpstr>
      <vt:lpstr>PowerPoint Presentation</vt:lpstr>
      <vt:lpstr> Clockmaking’s success had 100’s of fathers  </vt:lpstr>
      <vt:lpstr> Plato’s Water-Powered Alarm Clock</vt:lpstr>
      <vt:lpstr>PowerPoint Presentation</vt:lpstr>
      <vt:lpstr>Hydrogen Maser Frequency Standard</vt:lpstr>
      <vt:lpstr>PowerPoint Presentation</vt:lpstr>
      <vt:lpstr>PowerPoint Presentation</vt:lpstr>
      <vt:lpstr>Potential Field of a Ground State Sublevel of an Atomic Ground State in an Optical Polarization Gradient</vt:lpstr>
      <vt:lpstr>Potential Field of a Different Sublevel</vt:lpstr>
      <vt:lpstr>The Cesium/Rubidium Fountain</vt:lpstr>
      <vt:lpstr>Promise of Optical Standards</vt:lpstr>
      <vt:lpstr>Ion Trapped In  Quadrupole Force Field</vt:lpstr>
      <vt:lpstr>Individual Ions in NIST’s Ion Trap</vt:lpstr>
      <vt:lpstr>Feb 2015: Japanese achieve 2 10-18 stability! </vt:lpstr>
      <vt:lpstr>Definitely 21st Century: Optical Comb Translates Optical Frequencies to Microwave Clock Precisions =&gt; 10 -18</vt:lpstr>
      <vt:lpstr>but in 2011 …</vt:lpstr>
      <vt:lpstr>Backups</vt:lpstr>
      <vt:lpstr>PowerPoint Presentation</vt:lpstr>
      <vt:lpstr>PowerPoint Presentation</vt:lpstr>
      <vt:lpstr>PowerPoint Presentation</vt:lpstr>
      <vt:lpstr>From Clock Labs to UTC: Time Transfer</vt:lpstr>
      <vt:lpstr>Clock Precisions Today (deviations from long-term model of rate, drift)</vt:lpstr>
      <vt:lpstr>UTC/EAL’s Algorithm</vt:lpstr>
      <vt:lpstr>PowerPoint Presentation</vt:lpstr>
      <vt:lpstr>PowerPoint Presentation</vt:lpstr>
      <vt:lpstr>Time Transfer Noise’s Bleak Future</vt:lpstr>
      <vt:lpstr>PowerPoint Presentation</vt:lpstr>
      <vt:lpstr>UTC in 2020</vt:lpstr>
      <vt:lpstr>Primary frequency standards</vt:lpstr>
      <vt:lpstr>From microwaves to optical frequencies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Matsakis, Demetrios</dc:creator>
  <cp:lastModifiedBy>Matsakis, Demetrios</cp:lastModifiedBy>
  <cp:revision>74</cp:revision>
  <dcterms:created xsi:type="dcterms:W3CDTF">2013-04-17T13:38:15Z</dcterms:created>
  <dcterms:modified xsi:type="dcterms:W3CDTF">2015-07-30T18:39:40Z</dcterms:modified>
</cp:coreProperties>
</file>